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029"/>
    <a:srgbClr val="FF6600"/>
    <a:srgbClr val="FF822D"/>
    <a:srgbClr val="FFCC66"/>
    <a:srgbClr val="FF9966"/>
    <a:srgbClr val="FFCC00"/>
    <a:srgbClr val="FF9933"/>
    <a:srgbClr val="009900"/>
    <a:srgbClr val="00800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สไตล์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สไตล์สีปานกลาง 2 - เน้น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สไตล์สีปานกลาง 2 - เน้น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สไตล์สีปานกลาง 2 - เน้น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สไตล์สีปานกลาง 2 - เน้น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258" autoAdjust="0"/>
    <p:restoredTop sz="94660"/>
  </p:normalViewPr>
  <p:slideViewPr>
    <p:cSldViewPr snapToGrid="0">
      <p:cViewPr varScale="1">
        <p:scale>
          <a:sx n="73" d="100"/>
          <a:sy n="73" d="100"/>
        </p:scale>
        <p:origin x="81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4" y="685801"/>
            <a:ext cx="8001001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9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7F3F9-3C6E-4241-9795-DCDC6EAF5539}" type="datetimeFigureOut">
              <a:rPr lang="th-TH" smtClean="0"/>
              <a:t>18/03/68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5FB04-28A7-470C-B43D-E9707289B139}" type="slidenum">
              <a:rPr lang="th-TH" smtClean="0"/>
              <a:t>‹#›</a:t>
            </a:fld>
            <a:endParaRPr lang="th-TH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3" y="8468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1" y="91547"/>
            <a:ext cx="6080654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7" y="228600"/>
            <a:ext cx="4953001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8" y="32280"/>
            <a:ext cx="4852988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4770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รูปภาพพาโนราม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799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11" indent="0">
              <a:buNone/>
              <a:defRPr sz="1600"/>
            </a:lvl2pPr>
            <a:lvl3pPr marL="914422" indent="0">
              <a:buNone/>
              <a:defRPr sz="1600"/>
            </a:lvl3pPr>
            <a:lvl4pPr marL="1371635" indent="0">
              <a:buNone/>
              <a:defRPr sz="1600"/>
            </a:lvl4pPr>
            <a:lvl5pPr marL="1828846" indent="0">
              <a:buNone/>
              <a:defRPr sz="1600"/>
            </a:lvl5pPr>
            <a:lvl6pPr marL="2286057" indent="0">
              <a:buNone/>
              <a:defRPr sz="1600"/>
            </a:lvl6pPr>
            <a:lvl7pPr marL="2743268" indent="0">
              <a:buNone/>
              <a:defRPr sz="1600"/>
            </a:lvl7pPr>
            <a:lvl8pPr marL="3200481" indent="0">
              <a:buNone/>
              <a:defRPr sz="1600"/>
            </a:lvl8pPr>
            <a:lvl9pPr marL="3657692" indent="0">
              <a:buNone/>
              <a:defRPr sz="1600"/>
            </a:lvl9pPr>
          </a:lstStyle>
          <a:p>
            <a:r>
              <a:rPr lang="th-TH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11" indent="0">
              <a:buFontTx/>
              <a:buNone/>
              <a:defRPr/>
            </a:lvl2pPr>
            <a:lvl3pPr marL="914422" indent="0">
              <a:buFontTx/>
              <a:buNone/>
              <a:defRPr/>
            </a:lvl3pPr>
            <a:lvl4pPr marL="1371635" indent="0">
              <a:buFontTx/>
              <a:buNone/>
              <a:defRPr/>
            </a:lvl4pPr>
            <a:lvl5pPr marL="1828846" indent="0">
              <a:buFontTx/>
              <a:buNone/>
              <a:defRPr/>
            </a:lvl5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7F3F9-3C6E-4241-9795-DCDC6EAF5539}" type="datetimeFigureOut">
              <a:rPr lang="th-TH" smtClean="0"/>
              <a:t>18/03/68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5FB04-28A7-470C-B43D-E9707289B13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3063559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ชื่อและคำอธิบา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11" indent="0">
              <a:buNone/>
              <a:defRPr sz="1801">
                <a:solidFill>
                  <a:schemeClr val="tx1">
                    <a:tint val="75000"/>
                  </a:schemeClr>
                </a:solidFill>
              </a:defRPr>
            </a:lvl2pPr>
            <a:lvl3pPr marL="91442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35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4pPr>
            <a:lvl5pPr marL="1828846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5pPr>
            <a:lvl6pPr marL="2286057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6pPr>
            <a:lvl7pPr marL="2743268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7pPr>
            <a:lvl8pPr marL="3200481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8pPr>
            <a:lvl9pPr marL="3657692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7F3F9-3C6E-4241-9795-DCDC6EAF5539}" type="datetimeFigureOut">
              <a:rPr lang="th-TH" smtClean="0"/>
              <a:t>18/03/68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5FB04-28A7-470C-B43D-E9707289B13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1611043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คำอ้างอิงพร้อมคำอธิบา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2" y="685800"/>
            <a:ext cx="9144002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11" indent="0">
              <a:buFontTx/>
              <a:buNone/>
              <a:defRPr/>
            </a:lvl2pPr>
            <a:lvl3pPr marL="914422" indent="0">
              <a:buFontTx/>
              <a:buNone/>
              <a:defRPr/>
            </a:lvl3pPr>
            <a:lvl4pPr marL="1371635" indent="0">
              <a:buFontTx/>
              <a:buNone/>
              <a:defRPr/>
            </a:lvl4pPr>
            <a:lvl5pPr marL="1828846" indent="0">
              <a:buFontTx/>
              <a:buNone/>
              <a:defRPr/>
            </a:lvl5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9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11" indent="0">
              <a:buNone/>
              <a:defRPr sz="1801">
                <a:solidFill>
                  <a:schemeClr val="tx1">
                    <a:tint val="75000"/>
                  </a:schemeClr>
                </a:solidFill>
              </a:defRPr>
            </a:lvl2pPr>
            <a:lvl3pPr marL="91442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35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4pPr>
            <a:lvl5pPr marL="1828846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5pPr>
            <a:lvl6pPr marL="2286057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6pPr>
            <a:lvl7pPr marL="2743268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7pPr>
            <a:lvl8pPr marL="3200481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8pPr>
            <a:lvl9pPr marL="3657692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7F3F9-3C6E-4241-9795-DCDC6EAF5539}" type="datetimeFigureOut">
              <a:rPr lang="th-TH" smtClean="0"/>
              <a:t>18/03/68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5FB04-28A7-470C-B43D-E9707289B139}" type="slidenum">
              <a:rPr lang="th-TH" smtClean="0"/>
              <a:t>‹#›</a:t>
            </a:fld>
            <a:endParaRPr lang="th-TH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1" rIns="91440" bIns="45721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1" rIns="91440" bIns="45721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193963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นามบัต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5132981"/>
            <a:ext cx="8535989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11" indent="0">
              <a:buNone/>
              <a:defRPr sz="1801">
                <a:solidFill>
                  <a:schemeClr val="tx1">
                    <a:tint val="75000"/>
                  </a:schemeClr>
                </a:solidFill>
              </a:defRPr>
            </a:lvl2pPr>
            <a:lvl3pPr marL="91442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35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4pPr>
            <a:lvl5pPr marL="1828846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5pPr>
            <a:lvl6pPr marL="2286057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6pPr>
            <a:lvl7pPr marL="2743268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7pPr>
            <a:lvl8pPr marL="3200481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8pPr>
            <a:lvl9pPr marL="3657692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7F3F9-3C6E-4241-9795-DCDC6EAF5539}" type="datetimeFigureOut">
              <a:rPr lang="th-TH" smtClean="0"/>
              <a:t>18/03/68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5FB04-28A7-470C-B43D-E9707289B13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5617323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นามบัตรอ้างอิ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2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978400"/>
            <a:ext cx="8534402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1">
                <a:solidFill>
                  <a:schemeClr val="bg2">
                    <a:lumMod val="75000"/>
                  </a:schemeClr>
                </a:solidFill>
              </a:defRPr>
            </a:lvl1pPr>
            <a:lvl2pPr marL="457211" indent="0">
              <a:buNone/>
              <a:defRPr sz="1801">
                <a:solidFill>
                  <a:schemeClr val="tx1">
                    <a:tint val="75000"/>
                  </a:schemeClr>
                </a:solidFill>
              </a:defRPr>
            </a:lvl2pPr>
            <a:lvl3pPr marL="91442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35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4pPr>
            <a:lvl5pPr marL="1828846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5pPr>
            <a:lvl6pPr marL="2286057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6pPr>
            <a:lvl7pPr marL="2743268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7pPr>
            <a:lvl8pPr marL="3200481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8pPr>
            <a:lvl9pPr marL="3657692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7F3F9-3C6E-4241-9795-DCDC6EAF5539}" type="datetimeFigureOut">
              <a:rPr lang="th-TH" smtClean="0"/>
              <a:t>18/03/68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5FB04-28A7-470C-B43D-E9707289B139}" type="slidenum">
              <a:rPr lang="th-TH" smtClean="0"/>
              <a:t>‹#›</a:t>
            </a:fld>
            <a:endParaRPr lang="th-TH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1" rIns="91440" bIns="45721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1" rIns="91440" bIns="45721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659877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จริง หรือ เท็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5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766734"/>
            <a:ext cx="8534402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1">
                <a:solidFill>
                  <a:schemeClr val="bg2">
                    <a:lumMod val="75000"/>
                  </a:schemeClr>
                </a:solidFill>
              </a:defRPr>
            </a:lvl1pPr>
            <a:lvl2pPr marL="457211" indent="0">
              <a:buNone/>
              <a:defRPr sz="1801">
                <a:solidFill>
                  <a:schemeClr val="tx1">
                    <a:tint val="75000"/>
                  </a:schemeClr>
                </a:solidFill>
              </a:defRPr>
            </a:lvl2pPr>
            <a:lvl3pPr marL="91442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35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4pPr>
            <a:lvl5pPr marL="1828846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5pPr>
            <a:lvl6pPr marL="2286057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6pPr>
            <a:lvl7pPr marL="2743268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7pPr>
            <a:lvl8pPr marL="3200481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8pPr>
            <a:lvl9pPr marL="3657692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7F3F9-3C6E-4241-9795-DCDC6EAF5539}" type="datetimeFigureOut">
              <a:rPr lang="th-TH" smtClean="0"/>
              <a:t>18/03/68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5FB04-28A7-470C-B43D-E9707289B13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9690573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7F3F9-3C6E-4241-9795-DCDC6EAF5539}" type="datetimeFigureOut">
              <a:rPr lang="th-TH" smtClean="0"/>
              <a:t>18/03/68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5FB04-28A7-470C-B43D-E9707289B13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2302330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1" cy="4572000"/>
          </a:xfrm>
        </p:spPr>
        <p:txBody>
          <a:bodyPr vert="eaVert"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1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7F3F9-3C6E-4241-9795-DCDC6EAF5539}" type="datetimeFigureOut">
              <a:rPr lang="th-TH" smtClean="0"/>
              <a:t>18/03/68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5FB04-28A7-470C-B43D-E9707289B13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46258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7F3F9-3C6E-4241-9795-DCDC6EAF5539}" type="datetimeFigureOut">
              <a:rPr lang="th-TH" smtClean="0"/>
              <a:t>18/03/68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5FB04-28A7-470C-B43D-E9707289B13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028327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2006600"/>
            <a:ext cx="8534402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1">
                <a:solidFill>
                  <a:schemeClr val="bg2">
                    <a:lumMod val="75000"/>
                  </a:schemeClr>
                </a:solidFill>
              </a:defRPr>
            </a:lvl1pPr>
            <a:lvl2pPr marL="457211" indent="0">
              <a:buNone/>
              <a:defRPr sz="1801">
                <a:solidFill>
                  <a:schemeClr val="tx1">
                    <a:tint val="75000"/>
                  </a:schemeClr>
                </a:solidFill>
              </a:defRPr>
            </a:lvl2pPr>
            <a:lvl3pPr marL="91442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35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4pPr>
            <a:lvl5pPr marL="1828846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5pPr>
            <a:lvl6pPr marL="2286057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6pPr>
            <a:lvl7pPr marL="2743268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7pPr>
            <a:lvl8pPr marL="3200481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8pPr>
            <a:lvl9pPr marL="3657692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7F3F9-3C6E-4241-9795-DCDC6EAF5539}" type="datetimeFigureOut">
              <a:rPr lang="th-TH" smtClean="0"/>
              <a:t>18/03/68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5FB04-28A7-470C-B43D-E9707289B13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597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4" y="685802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8" cy="3615266"/>
          </a:xfrm>
        </p:spPr>
        <p:txBody>
          <a:bodyPr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7F3F9-3C6E-4241-9795-DCDC6EAF5539}" type="datetimeFigureOut">
              <a:rPr lang="th-TH" smtClean="0"/>
              <a:t>18/03/68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5FB04-28A7-470C-B43D-E9707289B13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54153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3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11" indent="0">
              <a:buNone/>
              <a:defRPr sz="2000" b="1"/>
            </a:lvl2pPr>
            <a:lvl3pPr marL="914422" indent="0">
              <a:buNone/>
              <a:defRPr sz="1801" b="1"/>
            </a:lvl3pPr>
            <a:lvl4pPr marL="1371635" indent="0">
              <a:buNone/>
              <a:defRPr sz="1600" b="1"/>
            </a:lvl4pPr>
            <a:lvl5pPr marL="1828846" indent="0">
              <a:buNone/>
              <a:defRPr sz="1600" b="1"/>
            </a:lvl5pPr>
            <a:lvl6pPr marL="2286057" indent="0">
              <a:buNone/>
              <a:defRPr sz="1600" b="1"/>
            </a:lvl6pPr>
            <a:lvl7pPr marL="2743268" indent="0">
              <a:buNone/>
              <a:defRPr sz="1600" b="1"/>
            </a:lvl7pPr>
            <a:lvl8pPr marL="3200481" indent="0">
              <a:buNone/>
              <a:defRPr sz="1600" b="1"/>
            </a:lvl8pPr>
            <a:lvl9pPr marL="3657692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4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7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11" indent="0">
              <a:buNone/>
              <a:defRPr sz="2000" b="1"/>
            </a:lvl2pPr>
            <a:lvl3pPr marL="914422" indent="0">
              <a:buNone/>
              <a:defRPr sz="1801" b="1"/>
            </a:lvl3pPr>
            <a:lvl4pPr marL="1371635" indent="0">
              <a:buNone/>
              <a:defRPr sz="1600" b="1"/>
            </a:lvl4pPr>
            <a:lvl5pPr marL="1828846" indent="0">
              <a:buNone/>
              <a:defRPr sz="1600" b="1"/>
            </a:lvl5pPr>
            <a:lvl6pPr marL="2286057" indent="0">
              <a:buNone/>
              <a:defRPr sz="1600" b="1"/>
            </a:lvl6pPr>
            <a:lvl7pPr marL="2743268" indent="0">
              <a:buNone/>
              <a:defRPr sz="1600" b="1"/>
            </a:lvl7pPr>
            <a:lvl8pPr marL="3200481" indent="0">
              <a:buNone/>
              <a:defRPr sz="1600" b="1"/>
            </a:lvl8pPr>
            <a:lvl9pPr marL="3657692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6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7F3F9-3C6E-4241-9795-DCDC6EAF5539}" type="datetimeFigureOut">
              <a:rPr lang="th-TH" smtClean="0"/>
              <a:t>18/03/68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5FB04-28A7-470C-B43D-E9707289B13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491111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7F3F9-3C6E-4241-9795-DCDC6EAF5539}" type="datetimeFigureOut">
              <a:rPr lang="th-TH" smtClean="0"/>
              <a:t>18/03/68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5FB04-28A7-470C-B43D-E9707289B13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563480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7F3F9-3C6E-4241-9795-DCDC6EAF5539}" type="datetimeFigureOut">
              <a:rPr lang="th-TH" smtClean="0"/>
              <a:t>18/03/68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5FB04-28A7-470C-B43D-E9707289B13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076318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1" y="685800"/>
            <a:ext cx="5943602" cy="5308600"/>
          </a:xfrm>
        </p:spPr>
        <p:txBody>
          <a:bodyPr anchor="ctr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11" indent="0">
              <a:buNone/>
              <a:defRPr sz="1200"/>
            </a:lvl2pPr>
            <a:lvl3pPr marL="914422" indent="0">
              <a:buNone/>
              <a:defRPr sz="1001"/>
            </a:lvl3pPr>
            <a:lvl4pPr marL="1371635" indent="0">
              <a:buNone/>
              <a:defRPr sz="900"/>
            </a:lvl4pPr>
            <a:lvl5pPr marL="1828846" indent="0">
              <a:buNone/>
              <a:defRPr sz="900"/>
            </a:lvl5pPr>
            <a:lvl6pPr marL="2286057" indent="0">
              <a:buNone/>
              <a:defRPr sz="900"/>
            </a:lvl6pPr>
            <a:lvl7pPr marL="2743268" indent="0">
              <a:buNone/>
              <a:defRPr sz="900"/>
            </a:lvl7pPr>
            <a:lvl8pPr marL="3200481" indent="0">
              <a:buNone/>
              <a:defRPr sz="900"/>
            </a:lvl8pPr>
            <a:lvl9pPr marL="3657692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7F3F9-3C6E-4241-9795-DCDC6EAF5539}" type="datetimeFigureOut">
              <a:rPr lang="th-TH" smtClean="0"/>
              <a:t>18/03/68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5FB04-28A7-470C-B43D-E9707289B13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19621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1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11" indent="0">
              <a:buNone/>
              <a:defRPr sz="1600"/>
            </a:lvl2pPr>
            <a:lvl3pPr marL="914422" indent="0">
              <a:buNone/>
              <a:defRPr sz="1600"/>
            </a:lvl3pPr>
            <a:lvl4pPr marL="1371635" indent="0">
              <a:buNone/>
              <a:defRPr sz="1600"/>
            </a:lvl4pPr>
            <a:lvl5pPr marL="1828846" indent="0">
              <a:buNone/>
              <a:defRPr sz="1600"/>
            </a:lvl5pPr>
            <a:lvl6pPr marL="2286057" indent="0">
              <a:buNone/>
              <a:defRPr sz="1600"/>
            </a:lvl6pPr>
            <a:lvl7pPr marL="2743268" indent="0">
              <a:buNone/>
              <a:defRPr sz="1600"/>
            </a:lvl7pPr>
            <a:lvl8pPr marL="3200481" indent="0">
              <a:buNone/>
              <a:defRPr sz="1600"/>
            </a:lvl8pPr>
            <a:lvl9pPr marL="3657692" indent="0">
              <a:buNone/>
              <a:defRPr sz="1600"/>
            </a:lvl9pPr>
          </a:lstStyle>
          <a:p>
            <a:r>
              <a:rPr lang="th-TH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5" y="2777068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1"/>
            </a:lvl1pPr>
            <a:lvl2pPr marL="457211" indent="0">
              <a:buNone/>
              <a:defRPr sz="1200"/>
            </a:lvl2pPr>
            <a:lvl3pPr marL="914422" indent="0">
              <a:buNone/>
              <a:defRPr sz="1001"/>
            </a:lvl3pPr>
            <a:lvl4pPr marL="1371635" indent="0">
              <a:buNone/>
              <a:defRPr sz="900"/>
            </a:lvl4pPr>
            <a:lvl5pPr marL="1828846" indent="0">
              <a:buNone/>
              <a:defRPr sz="900"/>
            </a:lvl5pPr>
            <a:lvl6pPr marL="2286057" indent="0">
              <a:buNone/>
              <a:defRPr sz="900"/>
            </a:lvl6pPr>
            <a:lvl7pPr marL="2743268" indent="0">
              <a:buNone/>
              <a:defRPr sz="900"/>
            </a:lvl7pPr>
            <a:lvl8pPr marL="3200481" indent="0">
              <a:buNone/>
              <a:defRPr sz="900"/>
            </a:lvl8pPr>
            <a:lvl9pPr marL="3657692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7F3F9-3C6E-4241-9795-DCDC6EAF5539}" type="datetimeFigureOut">
              <a:rPr lang="th-TH" smtClean="0"/>
              <a:t>18/03/68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5FB04-28A7-470C-B43D-E9707289B13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62535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71" y="2963334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2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5" y="6172202"/>
            <a:ext cx="1600201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1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E47F3F9-3C6E-4241-9795-DCDC6EAF5539}" type="datetimeFigureOut">
              <a:rPr lang="th-TH" smtClean="0"/>
              <a:t>18/03/68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3" y="6172202"/>
            <a:ext cx="7543801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1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3" y="5578476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DF5FB04-28A7-470C-B43D-E9707289B13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84058713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457211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6" indent="-285756" algn="l" defTabSz="457211" rtl="0" eaLnBrk="1" latinLnBrk="0" hangingPunct="1">
        <a:spcBef>
          <a:spcPct val="20000"/>
        </a:spcBef>
        <a:spcAft>
          <a:spcPts val="601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68" indent="-285756" algn="l" defTabSz="457211" rtl="0" eaLnBrk="1" latinLnBrk="0" hangingPunct="1">
        <a:spcBef>
          <a:spcPct val="20000"/>
        </a:spcBef>
        <a:spcAft>
          <a:spcPts val="601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1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79" indent="-285756" algn="l" defTabSz="457211" rtl="0" eaLnBrk="1" latinLnBrk="0" hangingPunct="1">
        <a:spcBef>
          <a:spcPct val="20000"/>
        </a:spcBef>
        <a:spcAft>
          <a:spcPts val="601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90" indent="-171455" algn="l" defTabSz="457211" rtl="0" eaLnBrk="1" latinLnBrk="0" hangingPunct="1">
        <a:spcBef>
          <a:spcPct val="20000"/>
        </a:spcBef>
        <a:spcAft>
          <a:spcPts val="601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1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301" indent="-171455" algn="l" defTabSz="457211" rtl="0" eaLnBrk="1" latinLnBrk="0" hangingPunct="1">
        <a:spcBef>
          <a:spcPct val="20000"/>
        </a:spcBef>
        <a:spcAft>
          <a:spcPts val="601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1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64" indent="-228607" algn="l" defTabSz="457211" rtl="0" eaLnBrk="1" latinLnBrk="0" hangingPunct="1">
        <a:spcBef>
          <a:spcPct val="20000"/>
        </a:spcBef>
        <a:spcAft>
          <a:spcPts val="601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1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75" indent="-228607" algn="l" defTabSz="457211" rtl="0" eaLnBrk="1" latinLnBrk="0" hangingPunct="1">
        <a:spcBef>
          <a:spcPct val="20000"/>
        </a:spcBef>
        <a:spcAft>
          <a:spcPts val="601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1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86" indent="-228607" algn="l" defTabSz="457211" rtl="0" eaLnBrk="1" latinLnBrk="0" hangingPunct="1">
        <a:spcBef>
          <a:spcPct val="20000"/>
        </a:spcBef>
        <a:spcAft>
          <a:spcPts val="601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1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97" indent="-228607" algn="l" defTabSz="457211" rtl="0" eaLnBrk="1" latinLnBrk="0" hangingPunct="1">
        <a:spcBef>
          <a:spcPct val="20000"/>
        </a:spcBef>
        <a:spcAft>
          <a:spcPts val="601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1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211" algn="l" defTabSz="4572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422" algn="l" defTabSz="4572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5" algn="l" defTabSz="4572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6" algn="l" defTabSz="4572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7" algn="l" defTabSz="4572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8" algn="l" defTabSz="4572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1" algn="l" defTabSz="4572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2" algn="l" defTabSz="4572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สี่เหลี่ยมผืนผ้า: มุมมน 4">
            <a:extLst>
              <a:ext uri="{FF2B5EF4-FFF2-40B4-BE49-F238E27FC236}">
                <a16:creationId xmlns:a16="http://schemas.microsoft.com/office/drawing/2014/main" id="{F76E1ABB-EEC0-4DDB-8BD2-BC34F420E711}"/>
              </a:ext>
            </a:extLst>
          </p:cNvPr>
          <p:cNvSpPr/>
          <p:nvPr/>
        </p:nvSpPr>
        <p:spPr>
          <a:xfrm>
            <a:off x="1410788" y="2279469"/>
            <a:ext cx="2867298" cy="989515"/>
          </a:xfrm>
          <a:prstGeom prst="roundRect">
            <a:avLst/>
          </a:prstGeom>
          <a:gradFill>
            <a:gsLst>
              <a:gs pos="0">
                <a:srgbClr val="FF3300"/>
              </a:gs>
              <a:gs pos="50000">
                <a:srgbClr val="FF0000"/>
              </a:gs>
              <a:gs pos="100000">
                <a:srgbClr val="CC0000"/>
              </a:gs>
            </a:gsLst>
          </a:gradFill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รองผู้กำกับการ</a:t>
            </a:r>
            <a:br>
              <a:rPr lang="th-TH" sz="24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</a:br>
            <a:r>
              <a:rPr lang="th-TH" sz="24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งานป้องกันปราบปราม</a:t>
            </a:r>
            <a:br>
              <a:rPr lang="th-TH" sz="24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</a:br>
            <a:r>
              <a:rPr lang="th-TH" sz="1801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(หัวหน้างาน)</a:t>
            </a:r>
            <a:endParaRPr lang="th-TH" sz="2400" b="1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7" name="สี่เหลี่ยมผืนผ้า: มุมมน 6">
            <a:extLst>
              <a:ext uri="{FF2B5EF4-FFF2-40B4-BE49-F238E27FC236}">
                <a16:creationId xmlns:a16="http://schemas.microsoft.com/office/drawing/2014/main" id="{A8ECC3C9-5529-4BB9-B4AA-274D6696B988}"/>
              </a:ext>
            </a:extLst>
          </p:cNvPr>
          <p:cNvSpPr/>
          <p:nvPr/>
        </p:nvSpPr>
        <p:spPr>
          <a:xfrm>
            <a:off x="6831874" y="2279469"/>
            <a:ext cx="2299065" cy="957586"/>
          </a:xfrm>
          <a:prstGeom prst="roundRect">
            <a:avLst/>
          </a:prstGeom>
          <a:gradFill>
            <a:gsLst>
              <a:gs pos="0">
                <a:srgbClr val="FF8029"/>
              </a:gs>
              <a:gs pos="50000">
                <a:srgbClr val="FF822D"/>
              </a:gs>
              <a:gs pos="100000">
                <a:srgbClr val="FF6600"/>
              </a:gs>
            </a:gsLst>
          </a:gra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รองผู้กำกกับการ</a:t>
            </a:r>
            <a:br>
              <a:rPr lang="th-TH" sz="24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</a:br>
            <a:r>
              <a:rPr lang="th-TH" sz="24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งานสืบสวน</a:t>
            </a:r>
            <a:br>
              <a:rPr lang="th-TH" sz="24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</a:br>
            <a:r>
              <a:rPr lang="th-TH" sz="1801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(หัวหน้างาน)</a:t>
            </a:r>
            <a:endParaRPr lang="th-TH" sz="2400" b="1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8" name="สี่เหลี่ยมผืนผ้า: มุมมน 7">
            <a:extLst>
              <a:ext uri="{FF2B5EF4-FFF2-40B4-BE49-F238E27FC236}">
                <a16:creationId xmlns:a16="http://schemas.microsoft.com/office/drawing/2014/main" id="{FECADE15-9D61-4FB2-BEB2-44A7504FA559}"/>
              </a:ext>
            </a:extLst>
          </p:cNvPr>
          <p:cNvSpPr/>
          <p:nvPr/>
        </p:nvSpPr>
        <p:spPr>
          <a:xfrm>
            <a:off x="9324160" y="2279469"/>
            <a:ext cx="2618009" cy="957586"/>
          </a:xfrm>
          <a:prstGeom prst="round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400" b="1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  <a:p>
            <a:pPr algn="ctr"/>
            <a:r>
              <a:rPr lang="th-TH" sz="24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รองผู้กำกับการ(สอบสวน)</a:t>
            </a:r>
          </a:p>
          <a:p>
            <a:pPr algn="ctr"/>
            <a:r>
              <a:rPr lang="th-TH" sz="24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งานสอบสวน</a:t>
            </a:r>
            <a:br>
              <a:rPr lang="th-TH" sz="24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</a:br>
            <a:r>
              <a:rPr lang="th-TH" sz="1801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(หัวหน้างาน)</a:t>
            </a:r>
            <a:br>
              <a:rPr lang="th-TH" sz="1801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</a:br>
            <a:endParaRPr lang="th-TH" sz="2400" b="1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9" name="สี่เหลี่ยมผืนผ้า: มุมมน 8">
            <a:extLst>
              <a:ext uri="{FF2B5EF4-FFF2-40B4-BE49-F238E27FC236}">
                <a16:creationId xmlns:a16="http://schemas.microsoft.com/office/drawing/2014/main" id="{350C6FDA-D47A-491E-AAD0-650C4D310174}"/>
              </a:ext>
            </a:extLst>
          </p:cNvPr>
          <p:cNvSpPr/>
          <p:nvPr/>
        </p:nvSpPr>
        <p:spPr>
          <a:xfrm>
            <a:off x="166553" y="3675748"/>
            <a:ext cx="2277291" cy="777241"/>
          </a:xfrm>
          <a:prstGeom prst="roundRect">
            <a:avLst/>
          </a:prstGeom>
          <a:gradFill>
            <a:gsLst>
              <a:gs pos="0">
                <a:srgbClr val="FF3300"/>
              </a:gs>
              <a:gs pos="50000">
                <a:srgbClr val="FF0000"/>
              </a:gs>
              <a:gs pos="100000">
                <a:srgbClr val="CC0000"/>
              </a:gs>
            </a:gsLst>
          </a:gradFill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201" b="1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งานป้องกันปราบปราม</a:t>
            </a:r>
          </a:p>
        </p:txBody>
      </p:sp>
      <p:sp>
        <p:nvSpPr>
          <p:cNvPr id="10" name="สี่เหลี่ยมผืนผ้า: มุมมน 9">
            <a:extLst>
              <a:ext uri="{FF2B5EF4-FFF2-40B4-BE49-F238E27FC236}">
                <a16:creationId xmlns:a16="http://schemas.microsoft.com/office/drawing/2014/main" id="{296ED562-B4B7-4CBC-8531-CB3185AEEFA4}"/>
              </a:ext>
            </a:extLst>
          </p:cNvPr>
          <p:cNvSpPr/>
          <p:nvPr/>
        </p:nvSpPr>
        <p:spPr>
          <a:xfrm>
            <a:off x="4948643" y="3682097"/>
            <a:ext cx="1737362" cy="777241"/>
          </a:xfrm>
          <a:prstGeom prst="roundRect">
            <a:avLst/>
          </a:prstGeom>
          <a:gradFill>
            <a:gsLst>
              <a:gs pos="0">
                <a:srgbClr val="009900"/>
              </a:gs>
              <a:gs pos="50000">
                <a:srgbClr val="008000"/>
              </a:gs>
              <a:gs pos="100000">
                <a:srgbClr val="006600"/>
              </a:gs>
            </a:gsLst>
          </a:gra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201" b="1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งานจราจร</a:t>
            </a:r>
          </a:p>
        </p:txBody>
      </p:sp>
      <p:sp>
        <p:nvSpPr>
          <p:cNvPr id="11" name="สี่เหลี่ยมผืนผ้า: มุมมน 10">
            <a:extLst>
              <a:ext uri="{FF2B5EF4-FFF2-40B4-BE49-F238E27FC236}">
                <a16:creationId xmlns:a16="http://schemas.microsoft.com/office/drawing/2014/main" id="{F8AFEE4A-31E7-4C32-97A2-4F0633AE0B24}"/>
              </a:ext>
            </a:extLst>
          </p:cNvPr>
          <p:cNvSpPr/>
          <p:nvPr/>
        </p:nvSpPr>
        <p:spPr>
          <a:xfrm>
            <a:off x="7191104" y="3675748"/>
            <a:ext cx="1737362" cy="777241"/>
          </a:xfrm>
          <a:prstGeom prst="roundRect">
            <a:avLst/>
          </a:prstGeom>
          <a:gradFill>
            <a:gsLst>
              <a:gs pos="0">
                <a:srgbClr val="FF8029"/>
              </a:gs>
              <a:gs pos="50000">
                <a:srgbClr val="FF822D"/>
              </a:gs>
              <a:gs pos="100000">
                <a:srgbClr val="FF6600"/>
              </a:gs>
            </a:gsLst>
          </a:gra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201" b="1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งานสืบสวน</a:t>
            </a:r>
          </a:p>
        </p:txBody>
      </p:sp>
      <p:sp>
        <p:nvSpPr>
          <p:cNvPr id="12" name="สี่เหลี่ยมผืนผ้า: มุมมน 11">
            <a:extLst>
              <a:ext uri="{FF2B5EF4-FFF2-40B4-BE49-F238E27FC236}">
                <a16:creationId xmlns:a16="http://schemas.microsoft.com/office/drawing/2014/main" id="{16A59A8F-268C-47CE-949F-6FA29601566A}"/>
              </a:ext>
            </a:extLst>
          </p:cNvPr>
          <p:cNvSpPr/>
          <p:nvPr/>
        </p:nvSpPr>
        <p:spPr>
          <a:xfrm>
            <a:off x="9764485" y="3675748"/>
            <a:ext cx="1737362" cy="777241"/>
          </a:xfrm>
          <a:prstGeom prst="round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201" b="1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งานสอบสวน</a:t>
            </a:r>
          </a:p>
        </p:txBody>
      </p:sp>
      <p:sp>
        <p:nvSpPr>
          <p:cNvPr id="13" name="สี่เหลี่ยมผืนผ้า: มุมมน 12">
            <a:extLst>
              <a:ext uri="{FF2B5EF4-FFF2-40B4-BE49-F238E27FC236}">
                <a16:creationId xmlns:a16="http://schemas.microsoft.com/office/drawing/2014/main" id="{85C4D88C-BBE0-4247-8ED2-976C3149A7F2}"/>
              </a:ext>
            </a:extLst>
          </p:cNvPr>
          <p:cNvSpPr/>
          <p:nvPr/>
        </p:nvSpPr>
        <p:spPr>
          <a:xfrm>
            <a:off x="2592974" y="3675748"/>
            <a:ext cx="1737362" cy="777241"/>
          </a:xfrm>
          <a:prstGeom prst="roundRect">
            <a:avLst/>
          </a:prstGeom>
          <a:solidFill>
            <a:schemeClr val="accent4">
              <a:lumMod val="75000"/>
            </a:schemeClr>
          </a:solidFill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201" b="1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งานอำนวยการ</a:t>
            </a:r>
          </a:p>
        </p:txBody>
      </p:sp>
      <p:sp>
        <p:nvSpPr>
          <p:cNvPr id="14" name="สี่เหลี่ยมผืนผ้า: มุมมน 13">
            <a:extLst>
              <a:ext uri="{FF2B5EF4-FFF2-40B4-BE49-F238E27FC236}">
                <a16:creationId xmlns:a16="http://schemas.microsoft.com/office/drawing/2014/main" id="{7AEDF1FE-B94B-475D-902F-9B522B124BE8}"/>
              </a:ext>
            </a:extLst>
          </p:cNvPr>
          <p:cNvSpPr/>
          <p:nvPr/>
        </p:nvSpPr>
        <p:spPr>
          <a:xfrm>
            <a:off x="229691" y="4736105"/>
            <a:ext cx="2147714" cy="1925951"/>
          </a:xfrm>
          <a:prstGeom prst="roundRect">
            <a:avLst/>
          </a:prstGeom>
          <a:gradFill>
            <a:gsLst>
              <a:gs pos="0">
                <a:srgbClr val="FF3300"/>
              </a:gs>
              <a:gs pos="50000">
                <a:srgbClr val="FF0000"/>
              </a:gs>
              <a:gs pos="100000">
                <a:srgbClr val="CC0000"/>
              </a:gs>
            </a:gsLst>
          </a:gradFill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br>
              <a:rPr lang="th-TH" sz="2000" b="1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</a:br>
            <a:r>
              <a:rPr lang="th-TH" sz="2000" b="1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กำลังพล</a:t>
            </a:r>
            <a:br>
              <a:rPr lang="th-TH" sz="1801" b="1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</a:br>
            <a:r>
              <a:rPr lang="th-TH" sz="2000" b="1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  </a:t>
            </a:r>
            <a:r>
              <a:rPr lang="th-TH" sz="1600" b="1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- สารวัตรป้องกันปราบปราม</a:t>
            </a:r>
            <a:br>
              <a:rPr lang="th-TH" sz="1600" b="1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</a:br>
            <a:r>
              <a:rPr lang="th-TH" sz="1600" b="1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   - สารวัตรป้องกันปราบปราม</a:t>
            </a:r>
            <a:br>
              <a:rPr lang="th-TH" sz="1600" b="1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</a:br>
            <a:r>
              <a:rPr lang="th-TH" sz="1600" b="1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     (ทำหน้าที่ชุมชนสัมพันธ์)</a:t>
            </a:r>
            <a:br>
              <a:rPr lang="th-TH" sz="1600" b="1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</a:br>
            <a:r>
              <a:rPr lang="th-TH" sz="1600" b="1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  - รองสารวัตรป้องกัน   </a:t>
            </a:r>
          </a:p>
          <a:p>
            <a:r>
              <a:rPr lang="th-TH" sz="1600" b="1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    ปราบปราม</a:t>
            </a:r>
            <a:br>
              <a:rPr lang="th-TH" sz="1600" b="1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</a:br>
            <a:r>
              <a:rPr lang="th-TH" sz="1600" b="1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  </a:t>
            </a:r>
            <a:r>
              <a:rPr lang="th-TH" sz="1801" b="1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- ผู้บังคับหมู่ </a:t>
            </a:r>
            <a:br>
              <a:rPr lang="th-TH" sz="2000" b="1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</a:br>
            <a:endParaRPr lang="th-TH" sz="2000" b="1" dirty="0">
              <a:solidFill>
                <a:schemeClr val="tx1"/>
              </a:solidFill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19" name="สี่เหลี่ยมผืนผ้า: มุมมน 18">
            <a:extLst>
              <a:ext uri="{FF2B5EF4-FFF2-40B4-BE49-F238E27FC236}">
                <a16:creationId xmlns:a16="http://schemas.microsoft.com/office/drawing/2014/main" id="{408393E0-D026-4C44-8682-CC6212111EDA}"/>
              </a:ext>
            </a:extLst>
          </p:cNvPr>
          <p:cNvSpPr/>
          <p:nvPr/>
        </p:nvSpPr>
        <p:spPr>
          <a:xfrm>
            <a:off x="2499411" y="4800060"/>
            <a:ext cx="1922370" cy="1763118"/>
          </a:xfrm>
          <a:prstGeom prst="roundRect">
            <a:avLst/>
          </a:prstGeom>
          <a:solidFill>
            <a:schemeClr val="accent4">
              <a:lumMod val="75000"/>
            </a:schemeClr>
          </a:solidFill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sz="2000" b="1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กำลังพล</a:t>
            </a:r>
          </a:p>
          <a:p>
            <a:r>
              <a:rPr lang="th-TH" sz="2000" b="1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     </a:t>
            </a:r>
            <a:r>
              <a:rPr lang="th-TH" sz="1600" b="1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- สารวัตรธุรการ</a:t>
            </a:r>
            <a:br>
              <a:rPr lang="th-TH" sz="1600" b="1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</a:br>
            <a:r>
              <a:rPr lang="th-TH" sz="1600" b="1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      - รองสารวัตรธุรการ</a:t>
            </a:r>
          </a:p>
          <a:p>
            <a:r>
              <a:rPr lang="th-TH" sz="1600" b="1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      - ผู้บังคับหมู่</a:t>
            </a:r>
          </a:p>
        </p:txBody>
      </p:sp>
      <p:sp>
        <p:nvSpPr>
          <p:cNvPr id="20" name="สี่เหลี่ยมผืนผ้า: มุมมน 19">
            <a:extLst>
              <a:ext uri="{FF2B5EF4-FFF2-40B4-BE49-F238E27FC236}">
                <a16:creationId xmlns:a16="http://schemas.microsoft.com/office/drawing/2014/main" id="{FA962943-B7D2-4AAD-8FD1-0AB1D822C00A}"/>
              </a:ext>
            </a:extLst>
          </p:cNvPr>
          <p:cNvSpPr/>
          <p:nvPr/>
        </p:nvSpPr>
        <p:spPr>
          <a:xfrm>
            <a:off x="4715694" y="4836708"/>
            <a:ext cx="2207621" cy="1726468"/>
          </a:xfrm>
          <a:prstGeom prst="roundRect">
            <a:avLst/>
          </a:prstGeom>
          <a:gradFill>
            <a:gsLst>
              <a:gs pos="0">
                <a:srgbClr val="009900"/>
              </a:gs>
              <a:gs pos="50000">
                <a:srgbClr val="008000"/>
              </a:gs>
              <a:gs pos="100000">
                <a:srgbClr val="006600"/>
              </a:gs>
            </a:gsLst>
          </a:gra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sz="2000" b="1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กำลังพล</a:t>
            </a:r>
          </a:p>
          <a:p>
            <a:r>
              <a:rPr lang="th-TH" sz="2000" b="1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   - รองสารวัตรจราจร </a:t>
            </a:r>
          </a:p>
          <a:p>
            <a:r>
              <a:rPr lang="th-TH" sz="2000" b="1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   - ผู้บังคับหมู่</a:t>
            </a:r>
          </a:p>
        </p:txBody>
      </p:sp>
      <p:sp>
        <p:nvSpPr>
          <p:cNvPr id="21" name="สี่เหลี่ยมผืนผ้า: มุมมน 20">
            <a:extLst>
              <a:ext uri="{FF2B5EF4-FFF2-40B4-BE49-F238E27FC236}">
                <a16:creationId xmlns:a16="http://schemas.microsoft.com/office/drawing/2014/main" id="{EF671E6F-7136-42FE-A9A5-A6602DCEA902}"/>
              </a:ext>
            </a:extLst>
          </p:cNvPr>
          <p:cNvSpPr/>
          <p:nvPr/>
        </p:nvSpPr>
        <p:spPr>
          <a:xfrm>
            <a:off x="7047411" y="4890415"/>
            <a:ext cx="2018212" cy="1672761"/>
          </a:xfrm>
          <a:prstGeom prst="roundRect">
            <a:avLst/>
          </a:prstGeom>
          <a:gradFill>
            <a:gsLst>
              <a:gs pos="0">
                <a:srgbClr val="FF8029"/>
              </a:gs>
              <a:gs pos="50000">
                <a:srgbClr val="FF822D"/>
              </a:gs>
              <a:gs pos="100000">
                <a:srgbClr val="FF6600"/>
              </a:gs>
            </a:gsLst>
          </a:gra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sz="2000" b="1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กำลังพล</a:t>
            </a:r>
          </a:p>
          <a:p>
            <a:r>
              <a:rPr lang="th-TH" sz="2000" b="1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   - สารวัตรสืบสวน</a:t>
            </a:r>
          </a:p>
          <a:p>
            <a:r>
              <a:rPr lang="th-TH" sz="2000" b="1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   - ผู้บังคับหมู่</a:t>
            </a:r>
          </a:p>
        </p:txBody>
      </p:sp>
      <p:sp>
        <p:nvSpPr>
          <p:cNvPr id="22" name="สี่เหลี่ยมผืนผ้า: มุมมน 21">
            <a:extLst>
              <a:ext uri="{FF2B5EF4-FFF2-40B4-BE49-F238E27FC236}">
                <a16:creationId xmlns:a16="http://schemas.microsoft.com/office/drawing/2014/main" id="{17CB6AD1-CB70-47B7-9807-F9681E553D99}"/>
              </a:ext>
            </a:extLst>
          </p:cNvPr>
          <p:cNvSpPr/>
          <p:nvPr/>
        </p:nvSpPr>
        <p:spPr>
          <a:xfrm>
            <a:off x="9203880" y="4890415"/>
            <a:ext cx="2866203" cy="1672761"/>
          </a:xfrm>
          <a:prstGeom prst="round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sz="2000" b="1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กำลังพล</a:t>
            </a:r>
            <a:br>
              <a:rPr lang="th-TH" sz="2000" b="1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</a:br>
            <a:r>
              <a:rPr lang="th-TH" sz="2000" b="1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   - สารวัตร(สอบสวน)หัวหน้าคดี</a:t>
            </a:r>
          </a:p>
          <a:p>
            <a:r>
              <a:rPr lang="th-TH" sz="2000" b="1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   - สารวัตร(สอบสวน)</a:t>
            </a:r>
            <a:br>
              <a:rPr lang="th-TH" sz="2000" b="1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</a:br>
            <a:r>
              <a:rPr lang="th-TH" sz="2000" b="1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   - รองสารวัตร(สอบสวน)</a:t>
            </a:r>
          </a:p>
          <a:p>
            <a:r>
              <a:rPr lang="th-TH" sz="2000" b="1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   - ผู้บังคับหมู่</a:t>
            </a:r>
          </a:p>
        </p:txBody>
      </p:sp>
      <p:cxnSp>
        <p:nvCxnSpPr>
          <p:cNvPr id="3" name="ตัวเชื่อมต่อ: หักมุม 2">
            <a:extLst>
              <a:ext uri="{FF2B5EF4-FFF2-40B4-BE49-F238E27FC236}">
                <a16:creationId xmlns:a16="http://schemas.microsoft.com/office/drawing/2014/main" id="{41EB85E1-5BE2-4234-8C0B-207277795769}"/>
              </a:ext>
            </a:extLst>
          </p:cNvPr>
          <p:cNvCxnSpPr>
            <a:cxnSpLocks/>
          </p:cNvCxnSpPr>
          <p:nvPr/>
        </p:nvCxnSpPr>
        <p:spPr>
          <a:xfrm rot="5400000">
            <a:off x="4030257" y="466276"/>
            <a:ext cx="653506" cy="2972887"/>
          </a:xfrm>
          <a:prstGeom prst="bentConnector3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ตัวเชื่อมต่อ: หักมุม 25">
            <a:extLst>
              <a:ext uri="{FF2B5EF4-FFF2-40B4-BE49-F238E27FC236}">
                <a16:creationId xmlns:a16="http://schemas.microsoft.com/office/drawing/2014/main" id="{0E4FFC31-DCDA-4ABE-8F1A-9CFB85B9F53B}"/>
              </a:ext>
            </a:extLst>
          </p:cNvPr>
          <p:cNvCxnSpPr>
            <a:cxnSpLocks/>
          </p:cNvCxnSpPr>
          <p:nvPr/>
        </p:nvCxnSpPr>
        <p:spPr>
          <a:xfrm rot="16200000" flipH="1">
            <a:off x="6637930" y="870675"/>
            <a:ext cx="653506" cy="2164082"/>
          </a:xfrm>
          <a:prstGeom prst="bentConnector3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ตัวเชื่อมต่อ: หักมุม 27">
            <a:extLst>
              <a:ext uri="{FF2B5EF4-FFF2-40B4-BE49-F238E27FC236}">
                <a16:creationId xmlns:a16="http://schemas.microsoft.com/office/drawing/2014/main" id="{7734E636-A29B-44F8-8579-61F122EE7164}"/>
              </a:ext>
            </a:extLst>
          </p:cNvPr>
          <p:cNvCxnSpPr>
            <a:cxnSpLocks/>
          </p:cNvCxnSpPr>
          <p:nvPr/>
        </p:nvCxnSpPr>
        <p:spPr>
          <a:xfrm rot="16200000" flipH="1">
            <a:off x="7940763" y="-453841"/>
            <a:ext cx="653506" cy="4839243"/>
          </a:xfrm>
          <a:prstGeom prst="bentConnector3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ตัวเชื่อมต่อ: หักมุม 29">
            <a:extLst>
              <a:ext uri="{FF2B5EF4-FFF2-40B4-BE49-F238E27FC236}">
                <a16:creationId xmlns:a16="http://schemas.microsoft.com/office/drawing/2014/main" id="{56483EBA-27DC-4CC4-8C64-7155DBF09534}"/>
              </a:ext>
            </a:extLst>
          </p:cNvPr>
          <p:cNvCxnSpPr>
            <a:cxnSpLocks/>
            <a:stCxn id="5" idx="2"/>
            <a:endCxn id="9" idx="0"/>
          </p:cNvCxnSpPr>
          <p:nvPr/>
        </p:nvCxnSpPr>
        <p:spPr>
          <a:xfrm rot="5400000">
            <a:off x="1871438" y="2702746"/>
            <a:ext cx="406763" cy="1539239"/>
          </a:xfrm>
          <a:prstGeom prst="bentConnector3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ตัวเชื่อมต่อ: หักมุม 31">
            <a:extLst>
              <a:ext uri="{FF2B5EF4-FFF2-40B4-BE49-F238E27FC236}">
                <a16:creationId xmlns:a16="http://schemas.microsoft.com/office/drawing/2014/main" id="{F064620A-1D26-4B63-8B5F-D263F83A93F9}"/>
              </a:ext>
            </a:extLst>
          </p:cNvPr>
          <p:cNvCxnSpPr>
            <a:cxnSpLocks/>
            <a:stCxn id="5" idx="2"/>
            <a:endCxn id="13" idx="0"/>
          </p:cNvCxnSpPr>
          <p:nvPr/>
        </p:nvCxnSpPr>
        <p:spPr>
          <a:xfrm rot="16200000" flipH="1">
            <a:off x="2949667" y="3163756"/>
            <a:ext cx="406763" cy="617218"/>
          </a:xfrm>
          <a:prstGeom prst="bentConnector3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ตัวเชื่อมต่อ: หักมุม 33">
            <a:extLst>
              <a:ext uri="{FF2B5EF4-FFF2-40B4-BE49-F238E27FC236}">
                <a16:creationId xmlns:a16="http://schemas.microsoft.com/office/drawing/2014/main" id="{3A831724-68B1-44D7-98A1-049156064B4D}"/>
              </a:ext>
            </a:extLst>
          </p:cNvPr>
          <p:cNvCxnSpPr>
            <a:cxnSpLocks/>
            <a:stCxn id="9" idx="2"/>
            <a:endCxn id="14" idx="0"/>
          </p:cNvCxnSpPr>
          <p:nvPr/>
        </p:nvCxnSpPr>
        <p:spPr>
          <a:xfrm rot="5400000">
            <a:off x="1162816" y="4593722"/>
            <a:ext cx="283116" cy="1651"/>
          </a:xfrm>
          <a:prstGeom prst="bentConnector3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ตัวเชื่อมต่อ: หักมุม 35">
            <a:extLst>
              <a:ext uri="{FF2B5EF4-FFF2-40B4-BE49-F238E27FC236}">
                <a16:creationId xmlns:a16="http://schemas.microsoft.com/office/drawing/2014/main" id="{87C82906-2E80-4459-B542-C409CC005080}"/>
              </a:ext>
            </a:extLst>
          </p:cNvPr>
          <p:cNvCxnSpPr>
            <a:cxnSpLocks/>
            <a:stCxn id="13" idx="2"/>
            <a:endCxn id="19" idx="0"/>
          </p:cNvCxnSpPr>
          <p:nvPr/>
        </p:nvCxnSpPr>
        <p:spPr>
          <a:xfrm rot="5400000">
            <a:off x="3287588" y="4625992"/>
            <a:ext cx="347072" cy="1063"/>
          </a:xfrm>
          <a:prstGeom prst="bentConnector3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ลูกศรเชื่อมต่อแบบตรง 42">
            <a:extLst>
              <a:ext uri="{FF2B5EF4-FFF2-40B4-BE49-F238E27FC236}">
                <a16:creationId xmlns:a16="http://schemas.microsoft.com/office/drawing/2014/main" id="{27826908-1470-4F4D-B2C7-2B6AC253A3A8}"/>
              </a:ext>
            </a:extLst>
          </p:cNvPr>
          <p:cNvCxnSpPr>
            <a:cxnSpLocks/>
            <a:endCxn id="10" idx="0"/>
          </p:cNvCxnSpPr>
          <p:nvPr/>
        </p:nvCxnSpPr>
        <p:spPr>
          <a:xfrm>
            <a:off x="5817325" y="3429003"/>
            <a:ext cx="2" cy="253097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ลูกศรเชื่อมต่อแบบตรง 44">
            <a:extLst>
              <a:ext uri="{FF2B5EF4-FFF2-40B4-BE49-F238E27FC236}">
                <a16:creationId xmlns:a16="http://schemas.microsoft.com/office/drawing/2014/main" id="{2B6A2D38-CEE6-4B86-B3C3-11454838DC04}"/>
              </a:ext>
            </a:extLst>
          </p:cNvPr>
          <p:cNvCxnSpPr>
            <a:cxnSpLocks/>
            <a:endCxn id="11" idx="0"/>
          </p:cNvCxnSpPr>
          <p:nvPr/>
        </p:nvCxnSpPr>
        <p:spPr>
          <a:xfrm>
            <a:off x="8059785" y="3237055"/>
            <a:ext cx="0" cy="43869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ลูกศรเชื่อมต่อแบบตรง 46">
            <a:extLst>
              <a:ext uri="{FF2B5EF4-FFF2-40B4-BE49-F238E27FC236}">
                <a16:creationId xmlns:a16="http://schemas.microsoft.com/office/drawing/2014/main" id="{D904D663-CE8A-4683-9BF4-20580974399A}"/>
              </a:ext>
            </a:extLst>
          </p:cNvPr>
          <p:cNvCxnSpPr>
            <a:cxnSpLocks/>
            <a:stCxn id="8" idx="2"/>
            <a:endCxn id="12" idx="0"/>
          </p:cNvCxnSpPr>
          <p:nvPr/>
        </p:nvCxnSpPr>
        <p:spPr>
          <a:xfrm>
            <a:off x="10633165" y="3237057"/>
            <a:ext cx="2" cy="43869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ลูกศรเชื่อมต่อแบบตรง 48">
            <a:extLst>
              <a:ext uri="{FF2B5EF4-FFF2-40B4-BE49-F238E27FC236}">
                <a16:creationId xmlns:a16="http://schemas.microsoft.com/office/drawing/2014/main" id="{E98F8EAD-3FA7-440C-B06F-2F73FBAB0A51}"/>
              </a:ext>
            </a:extLst>
          </p:cNvPr>
          <p:cNvCxnSpPr>
            <a:cxnSpLocks/>
            <a:stCxn id="12" idx="2"/>
            <a:endCxn id="22" idx="0"/>
          </p:cNvCxnSpPr>
          <p:nvPr/>
        </p:nvCxnSpPr>
        <p:spPr>
          <a:xfrm>
            <a:off x="10633169" y="4452988"/>
            <a:ext cx="3813" cy="43742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ลูกศรเชื่อมต่อแบบตรง 50">
            <a:extLst>
              <a:ext uri="{FF2B5EF4-FFF2-40B4-BE49-F238E27FC236}">
                <a16:creationId xmlns:a16="http://schemas.microsoft.com/office/drawing/2014/main" id="{EAF081C7-2A6F-45A1-A3CE-480F55BA0747}"/>
              </a:ext>
            </a:extLst>
          </p:cNvPr>
          <p:cNvCxnSpPr>
            <a:cxnSpLocks/>
            <a:stCxn id="11" idx="2"/>
            <a:endCxn id="21" idx="0"/>
          </p:cNvCxnSpPr>
          <p:nvPr/>
        </p:nvCxnSpPr>
        <p:spPr>
          <a:xfrm flipH="1">
            <a:off x="8056517" y="4452988"/>
            <a:ext cx="3268" cy="43742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ลูกศรเชื่อมต่อแบบตรง 52">
            <a:extLst>
              <a:ext uri="{FF2B5EF4-FFF2-40B4-BE49-F238E27FC236}">
                <a16:creationId xmlns:a16="http://schemas.microsoft.com/office/drawing/2014/main" id="{E47ADD54-D30B-4BEF-8F31-082F193C24F2}"/>
              </a:ext>
            </a:extLst>
          </p:cNvPr>
          <p:cNvCxnSpPr>
            <a:cxnSpLocks/>
            <a:stCxn id="10" idx="2"/>
            <a:endCxn id="20" idx="0"/>
          </p:cNvCxnSpPr>
          <p:nvPr/>
        </p:nvCxnSpPr>
        <p:spPr>
          <a:xfrm>
            <a:off x="5817325" y="4459336"/>
            <a:ext cx="2178" cy="37737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ตัวเชื่อมต่อตรง 54">
            <a:extLst>
              <a:ext uri="{FF2B5EF4-FFF2-40B4-BE49-F238E27FC236}">
                <a16:creationId xmlns:a16="http://schemas.microsoft.com/office/drawing/2014/main" id="{EB7B4C4C-FB08-DACA-943B-245D4A54A82B}"/>
              </a:ext>
            </a:extLst>
          </p:cNvPr>
          <p:cNvCxnSpPr>
            <a:cxnSpLocks/>
          </p:cNvCxnSpPr>
          <p:nvPr/>
        </p:nvCxnSpPr>
        <p:spPr>
          <a:xfrm flipV="1">
            <a:off x="1284512" y="3438075"/>
            <a:ext cx="4532811" cy="30117"/>
          </a:xfrm>
          <a:prstGeom prst="line">
            <a:avLst/>
          </a:prstGeom>
          <a:ln w="38100">
            <a:solidFill>
              <a:schemeClr val="tx1">
                <a:alpha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9" name="Picture 9">
            <a:extLst>
              <a:ext uri="{FF2B5EF4-FFF2-40B4-BE49-F238E27FC236}">
                <a16:creationId xmlns:a16="http://schemas.microsoft.com/office/drawing/2014/main" id="{C52FDB89-3904-ACAA-0824-2C461411D2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691" y="79258"/>
            <a:ext cx="1117959" cy="1197998"/>
          </a:xfrm>
          <a:prstGeom prst="rect">
            <a:avLst/>
          </a:prstGeom>
        </p:spPr>
      </p:pic>
      <p:sp>
        <p:nvSpPr>
          <p:cNvPr id="2" name="สี่เหลี่ยมผืนผ้า 1">
            <a:extLst>
              <a:ext uri="{FF2B5EF4-FFF2-40B4-BE49-F238E27FC236}">
                <a16:creationId xmlns:a16="http://schemas.microsoft.com/office/drawing/2014/main" id="{F4D249AF-F5D6-B0D4-89CA-63E7AE01DEE2}"/>
              </a:ext>
            </a:extLst>
          </p:cNvPr>
          <p:cNvSpPr/>
          <p:nvPr/>
        </p:nvSpPr>
        <p:spPr>
          <a:xfrm>
            <a:off x="10230939" y="1465020"/>
            <a:ext cx="1711230" cy="26381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ข้อมูล 1 มกราคม 2568</a:t>
            </a:r>
            <a:endParaRPr lang="en-US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4" name="สี่เหลี่ยมผืนผ้า: มุมมน 3">
            <a:extLst>
              <a:ext uri="{FF2B5EF4-FFF2-40B4-BE49-F238E27FC236}">
                <a16:creationId xmlns:a16="http://schemas.microsoft.com/office/drawing/2014/main" id="{245C9FE3-88A1-4268-9639-4F9175BE86BA}"/>
              </a:ext>
            </a:extLst>
          </p:cNvPr>
          <p:cNvSpPr/>
          <p:nvPr/>
        </p:nvSpPr>
        <p:spPr>
          <a:xfrm>
            <a:off x="3579951" y="910953"/>
            <a:ext cx="4566194" cy="896255"/>
          </a:xfrm>
          <a:prstGeom prst="round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800" b="1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ผู้กำกับการสถานีตำรวจภูธรสัตหีบ</a:t>
            </a:r>
          </a:p>
          <a:p>
            <a:pPr algn="ctr"/>
            <a:r>
              <a:rPr lang="th-TH" sz="2800" b="1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หัวหน้าสถานี</a:t>
            </a:r>
          </a:p>
        </p:txBody>
      </p:sp>
      <p:sp>
        <p:nvSpPr>
          <p:cNvPr id="6" name="สี่เหลี่ยมผืนผ้า: มุมมน 5">
            <a:extLst>
              <a:ext uri="{FF2B5EF4-FFF2-40B4-BE49-F238E27FC236}">
                <a16:creationId xmlns:a16="http://schemas.microsoft.com/office/drawing/2014/main" id="{99560C0C-D112-86C3-E020-795472FF8D76}"/>
              </a:ext>
            </a:extLst>
          </p:cNvPr>
          <p:cNvSpPr/>
          <p:nvPr/>
        </p:nvSpPr>
        <p:spPr>
          <a:xfrm>
            <a:off x="3092174" y="148051"/>
            <a:ext cx="5541747" cy="653507"/>
          </a:xfrm>
          <a:prstGeom prst="round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800" b="1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โครงสร้างการแบ่งส่วนราชการสถานีตำรวจภูธรสัตหีบ</a:t>
            </a:r>
          </a:p>
        </p:txBody>
      </p:sp>
    </p:spTree>
    <p:extLst>
      <p:ext uri="{BB962C8B-B14F-4D97-AF65-F5344CB8AC3E}">
        <p14:creationId xmlns:p14="http://schemas.microsoft.com/office/powerpoint/2010/main" val="970265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4" name="ลูกศรเชื่อมต่อแบบตรง 43">
            <a:extLst>
              <a:ext uri="{FF2B5EF4-FFF2-40B4-BE49-F238E27FC236}">
                <a16:creationId xmlns:a16="http://schemas.microsoft.com/office/drawing/2014/main" id="{8F2668F5-17C3-9990-C9BF-195F95D6EFA8}"/>
              </a:ext>
            </a:extLst>
          </p:cNvPr>
          <p:cNvCxnSpPr>
            <a:cxnSpLocks/>
          </p:cNvCxnSpPr>
          <p:nvPr/>
        </p:nvCxnSpPr>
        <p:spPr>
          <a:xfrm flipH="1">
            <a:off x="9113270" y="1313286"/>
            <a:ext cx="2" cy="30968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ลูกศรเชื่อมต่อแบบตรง 45">
            <a:extLst>
              <a:ext uri="{FF2B5EF4-FFF2-40B4-BE49-F238E27FC236}">
                <a16:creationId xmlns:a16="http://schemas.microsoft.com/office/drawing/2014/main" id="{244FE3BC-3682-5440-EA24-A7898944637B}"/>
              </a:ext>
            </a:extLst>
          </p:cNvPr>
          <p:cNvCxnSpPr>
            <a:cxnSpLocks/>
          </p:cNvCxnSpPr>
          <p:nvPr/>
        </p:nvCxnSpPr>
        <p:spPr>
          <a:xfrm flipH="1">
            <a:off x="11135744" y="1267388"/>
            <a:ext cx="2" cy="30968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ตัวเชื่อมต่อตรง 199">
            <a:extLst>
              <a:ext uri="{FF2B5EF4-FFF2-40B4-BE49-F238E27FC236}">
                <a16:creationId xmlns:a16="http://schemas.microsoft.com/office/drawing/2014/main" id="{40843F92-90C2-4D83-BD21-4764E28382C4}"/>
              </a:ext>
            </a:extLst>
          </p:cNvPr>
          <p:cNvCxnSpPr>
            <a:cxnSpLocks/>
          </p:cNvCxnSpPr>
          <p:nvPr/>
        </p:nvCxnSpPr>
        <p:spPr>
          <a:xfrm flipH="1">
            <a:off x="1376750" y="900427"/>
            <a:ext cx="2298666" cy="27021"/>
          </a:xfrm>
          <a:prstGeom prst="line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ตัวเชื่อมต่อ: หักมุม 25">
            <a:extLst>
              <a:ext uri="{FF2B5EF4-FFF2-40B4-BE49-F238E27FC236}">
                <a16:creationId xmlns:a16="http://schemas.microsoft.com/office/drawing/2014/main" id="{0E4FFC31-DCDA-4ABE-8F1A-9CFB85B9F53B}"/>
              </a:ext>
            </a:extLst>
          </p:cNvPr>
          <p:cNvCxnSpPr>
            <a:cxnSpLocks/>
          </p:cNvCxnSpPr>
          <p:nvPr/>
        </p:nvCxnSpPr>
        <p:spPr>
          <a:xfrm rot="16200000" flipH="1">
            <a:off x="7324441" y="-579668"/>
            <a:ext cx="375004" cy="3389238"/>
          </a:xfrm>
          <a:prstGeom prst="bentConnector2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ตัวเชื่อมต่อ: หักมุม 27">
            <a:extLst>
              <a:ext uri="{FF2B5EF4-FFF2-40B4-BE49-F238E27FC236}">
                <a16:creationId xmlns:a16="http://schemas.microsoft.com/office/drawing/2014/main" id="{7734E636-A29B-44F8-8579-61F122EE7164}"/>
              </a:ext>
            </a:extLst>
          </p:cNvPr>
          <p:cNvCxnSpPr>
            <a:cxnSpLocks/>
          </p:cNvCxnSpPr>
          <p:nvPr/>
        </p:nvCxnSpPr>
        <p:spPr>
          <a:xfrm>
            <a:off x="5805008" y="929353"/>
            <a:ext cx="5367454" cy="360894"/>
          </a:xfrm>
          <a:prstGeom prst="bentConnector3">
            <a:avLst>
              <a:gd name="adj1" fmla="val 50000"/>
            </a:avLst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ตัวเชื่อมต่อ: หักมุม 2">
            <a:extLst>
              <a:ext uri="{FF2B5EF4-FFF2-40B4-BE49-F238E27FC236}">
                <a16:creationId xmlns:a16="http://schemas.microsoft.com/office/drawing/2014/main" id="{41EB85E1-5BE2-4234-8C0B-207277795769}"/>
              </a:ext>
            </a:extLst>
          </p:cNvPr>
          <p:cNvCxnSpPr>
            <a:cxnSpLocks/>
          </p:cNvCxnSpPr>
          <p:nvPr/>
        </p:nvCxnSpPr>
        <p:spPr>
          <a:xfrm rot="5400000">
            <a:off x="4572754" y="306098"/>
            <a:ext cx="479508" cy="2009633"/>
          </a:xfrm>
          <a:prstGeom prst="bentConnector3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ลูกศรเชื่อมต่อแบบตรง 42">
            <a:extLst>
              <a:ext uri="{FF2B5EF4-FFF2-40B4-BE49-F238E27FC236}">
                <a16:creationId xmlns:a16="http://schemas.microsoft.com/office/drawing/2014/main" id="{27826908-1470-4F4D-B2C7-2B6AC253A3A8}"/>
              </a:ext>
            </a:extLst>
          </p:cNvPr>
          <p:cNvCxnSpPr>
            <a:cxnSpLocks/>
          </p:cNvCxnSpPr>
          <p:nvPr/>
        </p:nvCxnSpPr>
        <p:spPr>
          <a:xfrm>
            <a:off x="7234402" y="1954629"/>
            <a:ext cx="0" cy="16119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ตัวเชื่อมต่อตรง 6">
            <a:extLst>
              <a:ext uri="{FF2B5EF4-FFF2-40B4-BE49-F238E27FC236}">
                <a16:creationId xmlns:a16="http://schemas.microsoft.com/office/drawing/2014/main" id="{07290734-D341-E3E1-7B67-AE2196609E98}"/>
              </a:ext>
            </a:extLst>
          </p:cNvPr>
          <p:cNvCxnSpPr>
            <a:cxnSpLocks/>
          </p:cNvCxnSpPr>
          <p:nvPr/>
        </p:nvCxnSpPr>
        <p:spPr>
          <a:xfrm flipV="1">
            <a:off x="5004265" y="1957056"/>
            <a:ext cx="2230137" cy="10635"/>
          </a:xfrm>
          <a:prstGeom prst="line">
            <a:avLst/>
          </a:prstGeom>
          <a:ln w="28575">
            <a:solidFill>
              <a:schemeClr val="tx1">
                <a:alpha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สี่เหลี่ยมผืนผ้า: มุมมน 3">
            <a:extLst>
              <a:ext uri="{FF2B5EF4-FFF2-40B4-BE49-F238E27FC236}">
                <a16:creationId xmlns:a16="http://schemas.microsoft.com/office/drawing/2014/main" id="{245C9FE3-88A1-4268-9639-4F9175BE86BA}"/>
              </a:ext>
            </a:extLst>
          </p:cNvPr>
          <p:cNvSpPr/>
          <p:nvPr/>
        </p:nvSpPr>
        <p:spPr>
          <a:xfrm>
            <a:off x="3534227" y="592267"/>
            <a:ext cx="4566194" cy="531145"/>
          </a:xfrm>
          <a:prstGeom prst="round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b="1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ผู้กำกับการสถานีตำรวจภูธรสัตหีบ</a:t>
            </a:r>
          </a:p>
          <a:p>
            <a:pPr algn="ctr"/>
            <a:r>
              <a:rPr lang="th-TH" b="1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หัวหน้าสถานี</a:t>
            </a:r>
          </a:p>
        </p:txBody>
      </p:sp>
      <p:sp>
        <p:nvSpPr>
          <p:cNvPr id="5" name="สี่เหลี่ยมผืนผ้า: มุมมน 4">
            <a:extLst>
              <a:ext uri="{FF2B5EF4-FFF2-40B4-BE49-F238E27FC236}">
                <a16:creationId xmlns:a16="http://schemas.microsoft.com/office/drawing/2014/main" id="{F76E1ABB-EEC0-4DDB-8BD2-BC34F420E711}"/>
              </a:ext>
            </a:extLst>
          </p:cNvPr>
          <p:cNvSpPr/>
          <p:nvPr/>
        </p:nvSpPr>
        <p:spPr>
          <a:xfrm>
            <a:off x="1409644" y="1406975"/>
            <a:ext cx="4796094" cy="432000"/>
          </a:xfrm>
          <a:prstGeom prst="roundRect">
            <a:avLst/>
          </a:prstGeom>
          <a:gradFill>
            <a:gsLst>
              <a:gs pos="0">
                <a:srgbClr val="FF3300"/>
              </a:gs>
              <a:gs pos="50000">
                <a:srgbClr val="FF0000"/>
              </a:gs>
              <a:gs pos="100000">
                <a:srgbClr val="CC0000"/>
              </a:gs>
            </a:gsLst>
          </a:gradFill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0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รองผู้กำกับการป้องกันปราบปราม</a:t>
            </a:r>
          </a:p>
        </p:txBody>
      </p:sp>
      <p:sp>
        <p:nvSpPr>
          <p:cNvPr id="14" name="สี่เหลี่ยมผืนผ้า: มุมมน 13">
            <a:extLst>
              <a:ext uri="{FF2B5EF4-FFF2-40B4-BE49-F238E27FC236}">
                <a16:creationId xmlns:a16="http://schemas.microsoft.com/office/drawing/2014/main" id="{7AEDF1FE-B94B-475D-902F-9B522B124BE8}"/>
              </a:ext>
            </a:extLst>
          </p:cNvPr>
          <p:cNvSpPr/>
          <p:nvPr/>
        </p:nvSpPr>
        <p:spPr>
          <a:xfrm>
            <a:off x="1423463" y="2629090"/>
            <a:ext cx="2357998" cy="4137470"/>
          </a:xfrm>
          <a:prstGeom prst="roundRect">
            <a:avLst>
              <a:gd name="adj" fmla="val 0"/>
            </a:avLst>
          </a:prstGeom>
          <a:solidFill>
            <a:srgbClr val="C00000"/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th-TH" sz="1200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- งานการข่าว</a:t>
            </a:r>
          </a:p>
          <a:p>
            <a:r>
              <a:rPr lang="th-TH" sz="1200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- งานจัดทำแผนที่ระบบข้อมูลอาชญากรรม</a:t>
            </a:r>
          </a:p>
          <a:p>
            <a:r>
              <a:rPr lang="th-TH" sz="1200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- งานควบคุมผู้ต้องหา</a:t>
            </a:r>
          </a:p>
          <a:p>
            <a:r>
              <a:rPr lang="th-TH" sz="1200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- งานควบคุมศูนย์วิทยุ</a:t>
            </a:r>
          </a:p>
          <a:p>
            <a:r>
              <a:rPr lang="th-TH" sz="1200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- งานจัดตั้งชุดรับแจ้งเหตุ จุดตรวจ จุดสกัด</a:t>
            </a:r>
          </a:p>
          <a:p>
            <a:r>
              <a:rPr lang="th-TH" sz="1200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- งานสายตรวจ</a:t>
            </a:r>
          </a:p>
          <a:p>
            <a:r>
              <a:rPr lang="th-TH" sz="1200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- งานควบคุมแหล่งอบายมุขจัดระเบียบสังคม</a:t>
            </a:r>
          </a:p>
          <a:p>
            <a:r>
              <a:rPr lang="th-TH" sz="1200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- งานปราบปรามผู้มีอิทธิพล</a:t>
            </a:r>
          </a:p>
          <a:p>
            <a:r>
              <a:rPr lang="th-TH" sz="1200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- งานตามกฎหมายวิธีพิจารณาความอาญา</a:t>
            </a:r>
          </a:p>
          <a:p>
            <a:r>
              <a:rPr lang="th-TH" sz="1200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- งานฝึกอบรมประชาชน อาสาสมัครและเยาวชน</a:t>
            </a:r>
          </a:p>
          <a:p>
            <a:r>
              <a:rPr lang="th-TH" sz="1200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- งานคณะกรรมการตรวจและติดตามการบริหารงาน</a:t>
            </a:r>
          </a:p>
          <a:p>
            <a:r>
              <a:rPr lang="th-TH" sz="1200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  ตำรวจ</a:t>
            </a:r>
          </a:p>
          <a:p>
            <a:r>
              <a:rPr lang="th-TH" sz="1200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- งานประชาสัมพันธ์ ชุมชนสัมพันธ์</a:t>
            </a:r>
          </a:p>
          <a:p>
            <a:r>
              <a:rPr lang="th-TH" sz="1200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- งานพัฒนากำลังพล วัสดุอุปกรณ์ เทคโนโลยี</a:t>
            </a:r>
          </a:p>
          <a:p>
            <a:r>
              <a:rPr lang="th-TH" sz="1200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- งานระบบ งบประมาณ งานป้องกันปราบปราม</a:t>
            </a:r>
          </a:p>
          <a:p>
            <a:r>
              <a:rPr lang="th-TH" sz="1200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- งานรักษาความสงบเรียบร้อย</a:t>
            </a:r>
          </a:p>
          <a:p>
            <a:r>
              <a:rPr lang="th-TH" sz="1200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- งานตรวจสอบการปฏิบัติงานของข้าราชการตำรวจ</a:t>
            </a:r>
          </a:p>
          <a:p>
            <a:r>
              <a:rPr lang="th-TH" sz="1200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- งานพิทักษ์เด็ก เยาวชนและสตรี</a:t>
            </a:r>
          </a:p>
          <a:p>
            <a:r>
              <a:rPr lang="th-TH" sz="1200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- งานถวายความปลอดภัย</a:t>
            </a:r>
          </a:p>
          <a:p>
            <a:r>
              <a:rPr lang="th-TH" sz="1200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- งานปราบปรามการกระทำความผิดที่มีโทษทางอาญา</a:t>
            </a:r>
          </a:p>
          <a:p>
            <a:r>
              <a:rPr lang="th-TH" sz="1200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- งานการจับกุม</a:t>
            </a:r>
          </a:p>
          <a:p>
            <a:r>
              <a:rPr lang="th-TH" sz="1200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- งานอื่น ๆ ที่ผู้บังคับบัญชามอบหมาย</a:t>
            </a:r>
          </a:p>
        </p:txBody>
      </p:sp>
      <p:sp>
        <p:nvSpPr>
          <p:cNvPr id="10" name="สี่เหลี่ยมผืนผ้า: มุมมน 9">
            <a:extLst>
              <a:ext uri="{FF2B5EF4-FFF2-40B4-BE49-F238E27FC236}">
                <a16:creationId xmlns:a16="http://schemas.microsoft.com/office/drawing/2014/main" id="{296ED562-B4B7-4CBC-8531-CB3185AEEFA4}"/>
              </a:ext>
            </a:extLst>
          </p:cNvPr>
          <p:cNvSpPr/>
          <p:nvPr/>
        </p:nvSpPr>
        <p:spPr>
          <a:xfrm>
            <a:off x="6299777" y="2037444"/>
            <a:ext cx="1895383" cy="432000"/>
          </a:xfrm>
          <a:prstGeom prst="roundRect">
            <a:avLst/>
          </a:prstGeom>
          <a:gradFill>
            <a:gsLst>
              <a:gs pos="0">
                <a:srgbClr val="009900"/>
              </a:gs>
              <a:gs pos="50000">
                <a:srgbClr val="008000"/>
              </a:gs>
              <a:gs pos="100000">
                <a:srgbClr val="006600"/>
              </a:gs>
            </a:gsLst>
          </a:gra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0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งานจราจร</a:t>
            </a:r>
          </a:p>
        </p:txBody>
      </p:sp>
      <p:sp>
        <p:nvSpPr>
          <p:cNvPr id="19" name="สี่เหลี่ยมผืนผ้า: มุมมน 18">
            <a:extLst>
              <a:ext uri="{FF2B5EF4-FFF2-40B4-BE49-F238E27FC236}">
                <a16:creationId xmlns:a16="http://schemas.microsoft.com/office/drawing/2014/main" id="{408393E0-D026-4C44-8682-CC6212111EDA}"/>
              </a:ext>
            </a:extLst>
          </p:cNvPr>
          <p:cNvSpPr/>
          <p:nvPr/>
        </p:nvSpPr>
        <p:spPr>
          <a:xfrm>
            <a:off x="3858961" y="2707469"/>
            <a:ext cx="2352699" cy="3382002"/>
          </a:xfrm>
          <a:prstGeom prst="roundRect">
            <a:avLst>
              <a:gd name="adj" fmla="val 0"/>
            </a:avLst>
          </a:prstGeom>
          <a:solidFill>
            <a:srgbClr val="C00000"/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th-TH" sz="1200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- งานนโยบายและแผน</a:t>
            </a:r>
          </a:p>
          <a:p>
            <a:r>
              <a:rPr lang="th-TH" sz="1200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- งานธุรการและสารบรรณ</a:t>
            </a:r>
          </a:p>
          <a:p>
            <a:r>
              <a:rPr lang="th-TH" sz="1200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- งานกำลังพล</a:t>
            </a:r>
          </a:p>
          <a:p>
            <a:r>
              <a:rPr lang="th-TH" sz="1200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- งานการศึกษาฝึกอบรม</a:t>
            </a:r>
          </a:p>
          <a:p>
            <a:r>
              <a:rPr lang="th-TH" sz="1200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- งานสวัสดิการ</a:t>
            </a:r>
          </a:p>
          <a:p>
            <a:r>
              <a:rPr lang="th-TH" sz="1200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- งานพัฒนาองค์กรและบริหารจัดการ</a:t>
            </a:r>
          </a:p>
          <a:p>
            <a:r>
              <a:rPr lang="th-TH" sz="1200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- การเงิน งานพัสดุ พลาธิการและสรรพาวุธ</a:t>
            </a:r>
          </a:p>
          <a:p>
            <a:r>
              <a:rPr lang="th-TH" sz="1200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- งานการสื่อสารและเทคโนโลยีสารสนเทศ</a:t>
            </a:r>
          </a:p>
          <a:p>
            <a:r>
              <a:rPr lang="th-TH" sz="1200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- งานเงินสินบนรางวัล และค่าตอบแทน</a:t>
            </a:r>
          </a:p>
          <a:p>
            <a:r>
              <a:rPr lang="th-TH" sz="1200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- งานการจัดอาหารเลี้ยงผู้ต้องหา</a:t>
            </a:r>
          </a:p>
          <a:p>
            <a:r>
              <a:rPr lang="th-TH" sz="1200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- งานทะเบียนคนต่างด้าว ขออนุญาตต่าง ๆ</a:t>
            </a:r>
          </a:p>
          <a:p>
            <a:r>
              <a:rPr lang="th-TH" sz="1200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- งานประชาสัมพันธ์</a:t>
            </a:r>
          </a:p>
          <a:p>
            <a:r>
              <a:rPr lang="th-TH" sz="1200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- งานตรวจสอบ ติดตาม ประเมินผล</a:t>
            </a:r>
          </a:p>
          <a:p>
            <a:r>
              <a:rPr lang="th-TH" sz="1200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- งานดูแลห้องประชุมและการจัดประชุม</a:t>
            </a:r>
          </a:p>
          <a:p>
            <a:r>
              <a:rPr lang="th-TH" sz="1200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- งานควบคุมตรวจสอบการปฏิบัติงานของข้าราชการ</a:t>
            </a:r>
          </a:p>
          <a:p>
            <a:r>
              <a:rPr lang="th-TH" sz="1200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- งานที่เกี่ยวข้องกับอำนวยการ</a:t>
            </a:r>
          </a:p>
          <a:p>
            <a:r>
              <a:rPr lang="th-TH" sz="1200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- งานอื่น ๆ ที่ไม่ระบุไว้เฉพาะ</a:t>
            </a:r>
          </a:p>
          <a:p>
            <a:endParaRPr lang="th-TH" sz="1200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20" name="สี่เหลี่ยมผืนผ้า: มุมมน 19">
            <a:extLst>
              <a:ext uri="{FF2B5EF4-FFF2-40B4-BE49-F238E27FC236}">
                <a16:creationId xmlns:a16="http://schemas.microsoft.com/office/drawing/2014/main" id="{FA962943-B7D2-4AAD-8FD1-0AB1D822C00A}"/>
              </a:ext>
            </a:extLst>
          </p:cNvPr>
          <p:cNvSpPr/>
          <p:nvPr/>
        </p:nvSpPr>
        <p:spPr>
          <a:xfrm>
            <a:off x="6299772" y="2670806"/>
            <a:ext cx="1895385" cy="2227765"/>
          </a:xfrm>
          <a:prstGeom prst="roundRect">
            <a:avLst>
              <a:gd name="adj" fmla="val 0"/>
            </a:avLst>
          </a:prstGeom>
          <a:solidFill>
            <a:srgbClr val="C00000"/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th-TH" sz="1401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- จัดและควบคุมการจราจร</a:t>
            </a:r>
          </a:p>
          <a:p>
            <a:r>
              <a:rPr lang="th-TH" sz="1401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- ศึกษาเก็บรวบรวมข้อมูลสถิติข้อมูล</a:t>
            </a:r>
          </a:p>
          <a:p>
            <a:r>
              <a:rPr lang="th-TH" sz="1401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  เกี่ยวกับการจราจร</a:t>
            </a:r>
          </a:p>
          <a:p>
            <a:r>
              <a:rPr lang="th-TH" sz="1401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- การศึกษาอบรมผู้ปฏิบัติหน้าที่</a:t>
            </a:r>
          </a:p>
          <a:p>
            <a:r>
              <a:rPr lang="th-TH" sz="1401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  จราจร</a:t>
            </a:r>
          </a:p>
          <a:p>
            <a:r>
              <a:rPr lang="th-TH" sz="1401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- งานสอดส่อง ตรวจตรา แนะนำ</a:t>
            </a:r>
          </a:p>
          <a:p>
            <a:r>
              <a:rPr lang="th-TH" sz="1401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- งานเก็บรวบรวมข้อมูลข่าวสาร</a:t>
            </a:r>
          </a:p>
          <a:p>
            <a:r>
              <a:rPr lang="th-TH" sz="1401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- งานถวายความปลอดภัย</a:t>
            </a:r>
          </a:p>
          <a:p>
            <a:r>
              <a:rPr lang="th-TH" sz="1401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- ปฏิบัติงานอื่น ๆ ที่เกี่ยวข้องกับงาน</a:t>
            </a:r>
          </a:p>
          <a:p>
            <a:r>
              <a:rPr lang="th-TH" sz="1401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  จราจร</a:t>
            </a:r>
          </a:p>
        </p:txBody>
      </p:sp>
      <p:sp>
        <p:nvSpPr>
          <p:cNvPr id="21" name="สี่เหลี่ยมผืนผ้า: มุมมน 20">
            <a:extLst>
              <a:ext uri="{FF2B5EF4-FFF2-40B4-BE49-F238E27FC236}">
                <a16:creationId xmlns:a16="http://schemas.microsoft.com/office/drawing/2014/main" id="{EF671E6F-7136-42FE-A9A5-A6602DCEA902}"/>
              </a:ext>
            </a:extLst>
          </p:cNvPr>
          <p:cNvSpPr/>
          <p:nvPr/>
        </p:nvSpPr>
        <p:spPr>
          <a:xfrm>
            <a:off x="8260590" y="2668278"/>
            <a:ext cx="1891941" cy="3031481"/>
          </a:xfrm>
          <a:prstGeom prst="roundRect">
            <a:avLst>
              <a:gd name="adj" fmla="val 0"/>
            </a:avLst>
          </a:prstGeom>
          <a:solidFill>
            <a:srgbClr val="C00000"/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th-TH" sz="1401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- งานสืบสวนการกระทำความผิดตาม</a:t>
            </a:r>
          </a:p>
          <a:p>
            <a:r>
              <a:rPr lang="th-TH" sz="1401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  ประมวลกฎหมายอาญา</a:t>
            </a:r>
          </a:p>
          <a:p>
            <a:r>
              <a:rPr lang="th-TH" sz="1401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- งานสืบสวนหาข่าวและระบบข้อมูล</a:t>
            </a:r>
          </a:p>
          <a:p>
            <a:r>
              <a:rPr lang="th-TH" sz="1401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  อาชญากรรม</a:t>
            </a:r>
          </a:p>
          <a:p>
            <a:r>
              <a:rPr lang="th-TH" sz="1401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- งานวางแผนสืบสวน</a:t>
            </a:r>
          </a:p>
          <a:p>
            <a:r>
              <a:rPr lang="th-TH" sz="1401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- งานดำเนินการเพื่อให้ประชาชนมี</a:t>
            </a:r>
          </a:p>
          <a:p>
            <a:r>
              <a:rPr lang="th-TH" sz="1401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  ส่วนร่วมในการสืบสวน</a:t>
            </a:r>
          </a:p>
          <a:p>
            <a:r>
              <a:rPr lang="th-TH" sz="1401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- งานจับกุม</a:t>
            </a:r>
          </a:p>
          <a:p>
            <a:r>
              <a:rPr lang="th-TH" sz="1401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- งานถวายความปลอดภัย</a:t>
            </a:r>
          </a:p>
          <a:p>
            <a:r>
              <a:rPr lang="th-TH" sz="1401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- งานปกปิดและให้ความคุ้มครอง</a:t>
            </a:r>
          </a:p>
          <a:p>
            <a:r>
              <a:rPr lang="th-TH" sz="1401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  แหล่งข่าวและพยาน</a:t>
            </a:r>
          </a:p>
          <a:p>
            <a:r>
              <a:rPr lang="th-TH" sz="1401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- ปฏิบัติงานอื่น ๆ ที่เกี่ยวข้องกับงาน</a:t>
            </a:r>
          </a:p>
          <a:p>
            <a:r>
              <a:rPr lang="th-TH" sz="1401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  สืบสวน</a:t>
            </a:r>
          </a:p>
        </p:txBody>
      </p:sp>
      <p:sp>
        <p:nvSpPr>
          <p:cNvPr id="22" name="สี่เหลี่ยมผืนผ้า: มุมมน 21">
            <a:extLst>
              <a:ext uri="{FF2B5EF4-FFF2-40B4-BE49-F238E27FC236}">
                <a16:creationId xmlns:a16="http://schemas.microsoft.com/office/drawing/2014/main" id="{17CB6AD1-CB70-47B7-9807-F9681E553D99}"/>
              </a:ext>
            </a:extLst>
          </p:cNvPr>
          <p:cNvSpPr/>
          <p:nvPr/>
        </p:nvSpPr>
        <p:spPr>
          <a:xfrm>
            <a:off x="10208526" y="2668281"/>
            <a:ext cx="1963787" cy="2383781"/>
          </a:xfrm>
          <a:prstGeom prst="roundRect">
            <a:avLst>
              <a:gd name="adj" fmla="val 0"/>
            </a:avLst>
          </a:prstGeom>
          <a:solidFill>
            <a:srgbClr val="C00000"/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th-TH" sz="1401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- งานธุรการทางคดี</a:t>
            </a:r>
          </a:p>
          <a:p>
            <a:r>
              <a:rPr lang="th-TH" sz="1401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- งานหน้าที่ผู้ช่วยพนักงานสอบสวน</a:t>
            </a:r>
          </a:p>
          <a:p>
            <a:r>
              <a:rPr lang="th-TH" sz="1401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- คุมผู้ต้องหาไปศาล</a:t>
            </a:r>
          </a:p>
          <a:p>
            <a:r>
              <a:rPr lang="th-TH" sz="1401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- เสมียนเปรียบเทียบปรับ</a:t>
            </a:r>
            <a:r>
              <a:rPr lang="th-TH" sz="1401" dirty="0" err="1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การทำ</a:t>
            </a:r>
            <a:r>
              <a:rPr lang="th-TH" sz="1401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ผิด</a:t>
            </a:r>
          </a:p>
          <a:p>
            <a:r>
              <a:rPr lang="th-TH" sz="1401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  ตามกฎหมาย</a:t>
            </a:r>
          </a:p>
          <a:p>
            <a:r>
              <a:rPr lang="th-TH" sz="1401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- เสมียนคดี</a:t>
            </a:r>
            <a:br>
              <a:rPr lang="th-TH" sz="1401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</a:br>
            <a:r>
              <a:rPr lang="th-TH" sz="1401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- งานให้ความคุ้มครองพยาน</a:t>
            </a:r>
          </a:p>
          <a:p>
            <a:r>
              <a:rPr lang="th-TH" sz="1401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- เสมียนประจำวัน</a:t>
            </a:r>
            <a:br>
              <a:rPr lang="th-TH" sz="1401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</a:br>
            <a:r>
              <a:rPr lang="th-TH" sz="1401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- พนักงานสอบสวน</a:t>
            </a:r>
          </a:p>
          <a:p>
            <a:r>
              <a:rPr lang="th-TH" sz="1401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- งานอื่นที่เกี่ยวข้องกับงานสืบสวนและ</a:t>
            </a:r>
          </a:p>
          <a:p>
            <a:r>
              <a:rPr lang="th-TH" sz="1401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  สอบสวน</a:t>
            </a:r>
            <a:br>
              <a:rPr lang="th-TH" sz="1401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</a:br>
            <a:endParaRPr lang="th-TH" sz="1401" dirty="0">
              <a:solidFill>
                <a:schemeClr val="tx1"/>
              </a:solidFill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cxnSp>
        <p:nvCxnSpPr>
          <p:cNvPr id="30" name="ตัวเชื่อมต่อ: หักมุม 29">
            <a:extLst>
              <a:ext uri="{FF2B5EF4-FFF2-40B4-BE49-F238E27FC236}">
                <a16:creationId xmlns:a16="http://schemas.microsoft.com/office/drawing/2014/main" id="{56483EBA-27DC-4CC4-8C64-7155DBF09534}"/>
              </a:ext>
            </a:extLst>
          </p:cNvPr>
          <p:cNvCxnSpPr>
            <a:cxnSpLocks/>
          </p:cNvCxnSpPr>
          <p:nvPr/>
        </p:nvCxnSpPr>
        <p:spPr>
          <a:xfrm rot="5400000">
            <a:off x="3043360" y="1358212"/>
            <a:ext cx="309689" cy="1218971"/>
          </a:xfrm>
          <a:prstGeom prst="bentConnector3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ตัวเชื่อมต่อ: หักมุม 31">
            <a:extLst>
              <a:ext uri="{FF2B5EF4-FFF2-40B4-BE49-F238E27FC236}">
                <a16:creationId xmlns:a16="http://schemas.microsoft.com/office/drawing/2014/main" id="{F064620A-1D26-4B63-8B5F-D263F83A93F9}"/>
              </a:ext>
            </a:extLst>
          </p:cNvPr>
          <p:cNvCxnSpPr>
            <a:cxnSpLocks/>
          </p:cNvCxnSpPr>
          <p:nvPr/>
        </p:nvCxnSpPr>
        <p:spPr>
          <a:xfrm rot="16200000" flipH="1">
            <a:off x="4258706" y="1361832"/>
            <a:ext cx="309689" cy="1211723"/>
          </a:xfrm>
          <a:prstGeom prst="bentConnector3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ตัวเชื่อมต่อ: หักมุม 33">
            <a:extLst>
              <a:ext uri="{FF2B5EF4-FFF2-40B4-BE49-F238E27FC236}">
                <a16:creationId xmlns:a16="http://schemas.microsoft.com/office/drawing/2014/main" id="{3A831724-68B1-44D7-98A1-049156064B4D}"/>
              </a:ext>
            </a:extLst>
          </p:cNvPr>
          <p:cNvCxnSpPr>
            <a:cxnSpLocks/>
            <a:endCxn id="14" idx="0"/>
          </p:cNvCxnSpPr>
          <p:nvPr/>
        </p:nvCxnSpPr>
        <p:spPr>
          <a:xfrm rot="5400000">
            <a:off x="2499912" y="2526463"/>
            <a:ext cx="205182" cy="76"/>
          </a:xfrm>
          <a:prstGeom prst="bentConnector3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ตัวเชื่อมต่อ: หักมุม 35">
            <a:extLst>
              <a:ext uri="{FF2B5EF4-FFF2-40B4-BE49-F238E27FC236}">
                <a16:creationId xmlns:a16="http://schemas.microsoft.com/office/drawing/2014/main" id="{87C82906-2E80-4459-B542-C409CC005080}"/>
              </a:ext>
            </a:extLst>
          </p:cNvPr>
          <p:cNvCxnSpPr>
            <a:cxnSpLocks/>
          </p:cNvCxnSpPr>
          <p:nvPr/>
        </p:nvCxnSpPr>
        <p:spPr>
          <a:xfrm rot="16200000" flipH="1">
            <a:off x="4931678" y="2590774"/>
            <a:ext cx="205184" cy="2076"/>
          </a:xfrm>
          <a:prstGeom prst="bentConnector3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ลูกศรเชื่อมต่อแบบตรง 46">
            <a:extLst>
              <a:ext uri="{FF2B5EF4-FFF2-40B4-BE49-F238E27FC236}">
                <a16:creationId xmlns:a16="http://schemas.microsoft.com/office/drawing/2014/main" id="{D904D663-CE8A-4683-9BF4-20580974399A}"/>
              </a:ext>
            </a:extLst>
          </p:cNvPr>
          <p:cNvCxnSpPr>
            <a:cxnSpLocks/>
          </p:cNvCxnSpPr>
          <p:nvPr/>
        </p:nvCxnSpPr>
        <p:spPr>
          <a:xfrm>
            <a:off x="11174187" y="1721407"/>
            <a:ext cx="0" cy="30968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ลูกศรเชื่อมต่อแบบตรง 48">
            <a:extLst>
              <a:ext uri="{FF2B5EF4-FFF2-40B4-BE49-F238E27FC236}">
                <a16:creationId xmlns:a16="http://schemas.microsoft.com/office/drawing/2014/main" id="{E98F8EAD-3FA7-440C-B06F-2F73FBAB0A51}"/>
              </a:ext>
            </a:extLst>
          </p:cNvPr>
          <p:cNvCxnSpPr>
            <a:cxnSpLocks/>
            <a:stCxn id="217" idx="2"/>
            <a:endCxn id="22" idx="0"/>
          </p:cNvCxnSpPr>
          <p:nvPr/>
        </p:nvCxnSpPr>
        <p:spPr>
          <a:xfrm>
            <a:off x="11172462" y="2469444"/>
            <a:ext cx="17959" cy="19883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ลูกศรเชื่อมต่อแบบตรง 50">
            <a:extLst>
              <a:ext uri="{FF2B5EF4-FFF2-40B4-BE49-F238E27FC236}">
                <a16:creationId xmlns:a16="http://schemas.microsoft.com/office/drawing/2014/main" id="{EAF081C7-2A6F-45A1-A3CE-480F55BA0747}"/>
              </a:ext>
            </a:extLst>
          </p:cNvPr>
          <p:cNvCxnSpPr>
            <a:cxnSpLocks/>
            <a:endCxn id="21" idx="0"/>
          </p:cNvCxnSpPr>
          <p:nvPr/>
        </p:nvCxnSpPr>
        <p:spPr>
          <a:xfrm flipH="1">
            <a:off x="9206557" y="2463099"/>
            <a:ext cx="2" cy="20518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ลูกศรเชื่อมต่อแบบตรง 52">
            <a:extLst>
              <a:ext uri="{FF2B5EF4-FFF2-40B4-BE49-F238E27FC236}">
                <a16:creationId xmlns:a16="http://schemas.microsoft.com/office/drawing/2014/main" id="{E47ADD54-D30B-4BEF-8F31-082F193C24F2}"/>
              </a:ext>
            </a:extLst>
          </p:cNvPr>
          <p:cNvCxnSpPr>
            <a:cxnSpLocks/>
            <a:stCxn id="10" idx="2"/>
            <a:endCxn id="20" idx="0"/>
          </p:cNvCxnSpPr>
          <p:nvPr/>
        </p:nvCxnSpPr>
        <p:spPr>
          <a:xfrm>
            <a:off x="7247465" y="2469444"/>
            <a:ext cx="0" cy="20136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ลูกศรเชื่อมต่อแบบตรง 173">
            <a:extLst>
              <a:ext uri="{FF2B5EF4-FFF2-40B4-BE49-F238E27FC236}">
                <a16:creationId xmlns:a16="http://schemas.microsoft.com/office/drawing/2014/main" id="{C1C24A98-9094-4C15-AE6F-FCB2A8DE8D94}"/>
              </a:ext>
            </a:extLst>
          </p:cNvPr>
          <p:cNvCxnSpPr>
            <a:cxnSpLocks/>
          </p:cNvCxnSpPr>
          <p:nvPr/>
        </p:nvCxnSpPr>
        <p:spPr>
          <a:xfrm flipH="1">
            <a:off x="9206563" y="1721407"/>
            <a:ext cx="2" cy="30968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2" name="สี่เหลี่ยมผืนผ้า: มุมมน 191">
            <a:extLst>
              <a:ext uri="{FF2B5EF4-FFF2-40B4-BE49-F238E27FC236}">
                <a16:creationId xmlns:a16="http://schemas.microsoft.com/office/drawing/2014/main" id="{9AB2150A-BD96-4899-B6BA-328776D58338}"/>
              </a:ext>
            </a:extLst>
          </p:cNvPr>
          <p:cNvSpPr/>
          <p:nvPr/>
        </p:nvSpPr>
        <p:spPr>
          <a:xfrm>
            <a:off x="46640" y="555283"/>
            <a:ext cx="1307947" cy="953017"/>
          </a:xfrm>
          <a:prstGeom prst="round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6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ผู้กำกับการ</a:t>
            </a:r>
          </a:p>
          <a:p>
            <a:pPr algn="ctr"/>
            <a:r>
              <a:rPr lang="th-TH" sz="16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พันตำรวจเอก</a:t>
            </a:r>
          </a:p>
          <a:p>
            <a:pPr algn="ctr"/>
            <a:r>
              <a:rPr lang="th-TH" sz="16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ระดับผู้บริหาร</a:t>
            </a:r>
          </a:p>
          <a:p>
            <a:pPr algn="ctr"/>
            <a:r>
              <a:rPr lang="th-TH" sz="16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หัวหน้าสถานี</a:t>
            </a:r>
          </a:p>
        </p:txBody>
      </p:sp>
      <p:sp>
        <p:nvSpPr>
          <p:cNvPr id="193" name="สี่เหลี่ยมผืนผ้า: มุมมน 192">
            <a:extLst>
              <a:ext uri="{FF2B5EF4-FFF2-40B4-BE49-F238E27FC236}">
                <a16:creationId xmlns:a16="http://schemas.microsoft.com/office/drawing/2014/main" id="{7B349392-CEDE-42F9-A4EA-E6DFCC1B0B44}"/>
              </a:ext>
            </a:extLst>
          </p:cNvPr>
          <p:cNvSpPr/>
          <p:nvPr/>
        </p:nvSpPr>
        <p:spPr>
          <a:xfrm>
            <a:off x="44853" y="1717305"/>
            <a:ext cx="1309735" cy="778002"/>
          </a:xfrm>
          <a:prstGeom prst="roundRect">
            <a:avLst/>
          </a:prstGeom>
          <a:gradFill>
            <a:gsLst>
              <a:gs pos="0">
                <a:srgbClr val="FF3300"/>
              </a:gs>
              <a:gs pos="50000">
                <a:srgbClr val="FF0000"/>
              </a:gs>
              <a:gs pos="100000">
                <a:srgbClr val="CC0000"/>
              </a:gs>
            </a:gsLst>
          </a:gradFill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6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รองผู้กำกับการ</a:t>
            </a:r>
          </a:p>
          <a:p>
            <a:pPr algn="ctr"/>
            <a:r>
              <a:rPr lang="th-TH" sz="16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พันตำรวจโท</a:t>
            </a:r>
          </a:p>
          <a:p>
            <a:pPr algn="ctr"/>
            <a:r>
              <a:rPr lang="th-TH" sz="16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ระดับผู้บริหาร</a:t>
            </a:r>
          </a:p>
        </p:txBody>
      </p:sp>
      <p:sp>
        <p:nvSpPr>
          <p:cNvPr id="195" name="สี่เหลี่ยมผืนผ้า: มุมมน 194">
            <a:extLst>
              <a:ext uri="{FF2B5EF4-FFF2-40B4-BE49-F238E27FC236}">
                <a16:creationId xmlns:a16="http://schemas.microsoft.com/office/drawing/2014/main" id="{551A086D-ED0F-4CAC-9D75-90607137CACA}"/>
              </a:ext>
            </a:extLst>
          </p:cNvPr>
          <p:cNvSpPr/>
          <p:nvPr/>
        </p:nvSpPr>
        <p:spPr>
          <a:xfrm>
            <a:off x="46641" y="3560874"/>
            <a:ext cx="1330185" cy="3097234"/>
          </a:xfrm>
          <a:prstGeom prst="roundRect">
            <a:avLst>
              <a:gd name="adj" fmla="val 0"/>
            </a:avLst>
          </a:prstGeom>
          <a:solidFill>
            <a:schemeClr val="accent4">
              <a:lumMod val="75000"/>
            </a:schemeClr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600" b="1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ระดับผู้ปฏิบัติงาน</a:t>
            </a:r>
          </a:p>
          <a:p>
            <a:pPr algn="ctr"/>
            <a:endParaRPr lang="th-TH" sz="1600" b="1" dirty="0">
              <a:solidFill>
                <a:schemeClr val="tx1"/>
              </a:solidFill>
              <a:latin typeface="TH SarabunIT๙" panose="020B0500040200020003" pitchFamily="34" charset="-34"/>
              <a:cs typeface="TH SarabunIT๙" panose="020B0500040200020003" pitchFamily="34" charset="-34"/>
            </a:endParaRPr>
          </a:p>
          <a:p>
            <a:pPr algn="ctr"/>
            <a:r>
              <a:rPr lang="th-TH" sz="1600" b="1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รองสารวัตร</a:t>
            </a:r>
          </a:p>
          <a:p>
            <a:pPr algn="ctr"/>
            <a:r>
              <a:rPr lang="th-TH" sz="1600" b="1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ร้อยตำรวจเอก – ตรี</a:t>
            </a:r>
          </a:p>
          <a:p>
            <a:pPr algn="ctr"/>
            <a:endParaRPr lang="th-TH" sz="1600" b="1" dirty="0">
              <a:solidFill>
                <a:schemeClr val="tx1"/>
              </a:solidFill>
              <a:latin typeface="TH SarabunIT๙" panose="020B0500040200020003" pitchFamily="34" charset="-34"/>
              <a:cs typeface="TH SarabunIT๙" panose="020B0500040200020003" pitchFamily="34" charset="-34"/>
            </a:endParaRPr>
          </a:p>
          <a:p>
            <a:pPr algn="ctr"/>
            <a:r>
              <a:rPr lang="th-TH" sz="1600" b="1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ข้าราชการตำรวจ</a:t>
            </a:r>
          </a:p>
          <a:p>
            <a:pPr algn="ctr"/>
            <a:r>
              <a:rPr lang="th-TH" sz="1600" b="1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ชั้นประทวน</a:t>
            </a:r>
          </a:p>
          <a:p>
            <a:pPr algn="ctr"/>
            <a:r>
              <a:rPr lang="th-TH" sz="1600" b="1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ดาบตำรวจ</a:t>
            </a:r>
          </a:p>
          <a:p>
            <a:pPr algn="ctr"/>
            <a:r>
              <a:rPr lang="th-TH" sz="1600" b="1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จ่าสิบตำรวจ</a:t>
            </a:r>
          </a:p>
          <a:p>
            <a:pPr algn="ctr"/>
            <a:r>
              <a:rPr lang="th-TH" sz="1600" b="1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สิบตำรวจเอก</a:t>
            </a:r>
          </a:p>
          <a:p>
            <a:pPr algn="ctr"/>
            <a:r>
              <a:rPr lang="th-TH" sz="1600" b="1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สิบตำรวจโท</a:t>
            </a:r>
          </a:p>
          <a:p>
            <a:pPr algn="ctr"/>
            <a:r>
              <a:rPr lang="th-TH" sz="1600" b="1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สิบตำรวจตรี</a:t>
            </a:r>
          </a:p>
        </p:txBody>
      </p:sp>
      <p:sp>
        <p:nvSpPr>
          <p:cNvPr id="198" name="สี่เหลี่ยมผืนผ้า: มุมมน 197">
            <a:extLst>
              <a:ext uri="{FF2B5EF4-FFF2-40B4-BE49-F238E27FC236}">
                <a16:creationId xmlns:a16="http://schemas.microsoft.com/office/drawing/2014/main" id="{A28F5503-0383-418B-BA4B-1A787D34C0D7}"/>
              </a:ext>
            </a:extLst>
          </p:cNvPr>
          <p:cNvSpPr/>
          <p:nvPr/>
        </p:nvSpPr>
        <p:spPr>
          <a:xfrm>
            <a:off x="44853" y="2563815"/>
            <a:ext cx="1331897" cy="778002"/>
          </a:xfrm>
          <a:prstGeom prst="roundRect">
            <a:avLst/>
          </a:prstGeom>
          <a:gradFill>
            <a:gsLst>
              <a:gs pos="0">
                <a:srgbClr val="009900"/>
              </a:gs>
              <a:gs pos="50000">
                <a:srgbClr val="008000"/>
              </a:gs>
              <a:gs pos="100000">
                <a:srgbClr val="006600"/>
              </a:gs>
            </a:gsLst>
          </a:gra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6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สารวัตร</a:t>
            </a:r>
          </a:p>
          <a:p>
            <a:pPr algn="ctr"/>
            <a:r>
              <a:rPr lang="th-TH" sz="16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พันตำรวจโท – ตรี</a:t>
            </a:r>
          </a:p>
          <a:p>
            <a:pPr algn="ctr"/>
            <a:r>
              <a:rPr lang="th-TH" sz="16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ระดับผู้บริหาร</a:t>
            </a:r>
          </a:p>
        </p:txBody>
      </p:sp>
      <p:cxnSp>
        <p:nvCxnSpPr>
          <p:cNvPr id="202" name="ตัวเชื่อมต่อตรง 201">
            <a:extLst>
              <a:ext uri="{FF2B5EF4-FFF2-40B4-BE49-F238E27FC236}">
                <a16:creationId xmlns:a16="http://schemas.microsoft.com/office/drawing/2014/main" id="{F10FCC44-044A-4DE2-9C3B-F2A4466C64DD}"/>
              </a:ext>
            </a:extLst>
          </p:cNvPr>
          <p:cNvCxnSpPr>
            <a:stCxn id="192" idx="2"/>
            <a:endCxn id="193" idx="0"/>
          </p:cNvCxnSpPr>
          <p:nvPr/>
        </p:nvCxnSpPr>
        <p:spPr>
          <a:xfrm flipH="1">
            <a:off x="699720" y="1508301"/>
            <a:ext cx="894" cy="209004"/>
          </a:xfrm>
          <a:prstGeom prst="line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ตัวเชื่อมต่อตรง 202">
            <a:extLst>
              <a:ext uri="{FF2B5EF4-FFF2-40B4-BE49-F238E27FC236}">
                <a16:creationId xmlns:a16="http://schemas.microsoft.com/office/drawing/2014/main" id="{80942CD9-32EC-4CDA-87DB-4195ECDFB9EE}"/>
              </a:ext>
            </a:extLst>
          </p:cNvPr>
          <p:cNvCxnSpPr>
            <a:cxnSpLocks/>
            <a:stCxn id="198" idx="2"/>
            <a:endCxn id="195" idx="0"/>
          </p:cNvCxnSpPr>
          <p:nvPr/>
        </p:nvCxnSpPr>
        <p:spPr>
          <a:xfrm>
            <a:off x="710800" y="3341817"/>
            <a:ext cx="932" cy="219060"/>
          </a:xfrm>
          <a:prstGeom prst="line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2" name="สี่เหลี่ยมผืนผ้า: มุมมน 211">
            <a:extLst>
              <a:ext uri="{FF2B5EF4-FFF2-40B4-BE49-F238E27FC236}">
                <a16:creationId xmlns:a16="http://schemas.microsoft.com/office/drawing/2014/main" id="{FB84BAE1-AB59-4AAB-B8BC-3CCC8FE84A2E}"/>
              </a:ext>
            </a:extLst>
          </p:cNvPr>
          <p:cNvSpPr/>
          <p:nvPr/>
        </p:nvSpPr>
        <p:spPr>
          <a:xfrm>
            <a:off x="3858961" y="2037444"/>
            <a:ext cx="2352699" cy="432000"/>
          </a:xfrm>
          <a:prstGeom prst="roundRect">
            <a:avLst/>
          </a:prstGeom>
          <a:gradFill>
            <a:gsLst>
              <a:gs pos="0">
                <a:srgbClr val="009900"/>
              </a:gs>
              <a:gs pos="50000">
                <a:srgbClr val="008000"/>
              </a:gs>
              <a:gs pos="100000">
                <a:srgbClr val="006600"/>
              </a:gs>
            </a:gsLst>
          </a:gra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0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งานอำนวยการ</a:t>
            </a:r>
          </a:p>
        </p:txBody>
      </p:sp>
      <p:sp>
        <p:nvSpPr>
          <p:cNvPr id="213" name="สี่เหลี่ยมผืนผ้า: มุมมน 212">
            <a:extLst>
              <a:ext uri="{FF2B5EF4-FFF2-40B4-BE49-F238E27FC236}">
                <a16:creationId xmlns:a16="http://schemas.microsoft.com/office/drawing/2014/main" id="{CCF8B8B1-A340-4058-A54E-158B822DF2F3}"/>
              </a:ext>
            </a:extLst>
          </p:cNvPr>
          <p:cNvSpPr/>
          <p:nvPr/>
        </p:nvSpPr>
        <p:spPr>
          <a:xfrm>
            <a:off x="1423463" y="2037444"/>
            <a:ext cx="2339787" cy="432000"/>
          </a:xfrm>
          <a:prstGeom prst="roundRect">
            <a:avLst/>
          </a:prstGeom>
          <a:gradFill>
            <a:gsLst>
              <a:gs pos="0">
                <a:srgbClr val="009900"/>
              </a:gs>
              <a:gs pos="50000">
                <a:srgbClr val="008000"/>
              </a:gs>
              <a:gs pos="100000">
                <a:srgbClr val="006600"/>
              </a:gs>
            </a:gsLst>
          </a:gra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0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งานป้องกันปราบปราม</a:t>
            </a:r>
          </a:p>
        </p:txBody>
      </p:sp>
      <p:sp>
        <p:nvSpPr>
          <p:cNvPr id="216" name="สี่เหลี่ยมผืนผ้า: มุมมน 215">
            <a:extLst>
              <a:ext uri="{FF2B5EF4-FFF2-40B4-BE49-F238E27FC236}">
                <a16:creationId xmlns:a16="http://schemas.microsoft.com/office/drawing/2014/main" id="{FAD1259D-BEBC-4FB9-9481-5B71A053D478}"/>
              </a:ext>
            </a:extLst>
          </p:cNvPr>
          <p:cNvSpPr/>
          <p:nvPr/>
        </p:nvSpPr>
        <p:spPr>
          <a:xfrm>
            <a:off x="8265678" y="2037444"/>
            <a:ext cx="1886853" cy="432000"/>
          </a:xfrm>
          <a:prstGeom prst="roundRect">
            <a:avLst/>
          </a:prstGeom>
          <a:gradFill>
            <a:gsLst>
              <a:gs pos="0">
                <a:srgbClr val="009900"/>
              </a:gs>
              <a:gs pos="50000">
                <a:srgbClr val="008000"/>
              </a:gs>
              <a:gs pos="100000">
                <a:srgbClr val="006600"/>
              </a:gs>
            </a:gsLst>
          </a:gra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0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งานสืบสวน</a:t>
            </a:r>
          </a:p>
        </p:txBody>
      </p:sp>
      <p:sp>
        <p:nvSpPr>
          <p:cNvPr id="217" name="สี่เหลี่ยมผืนผ้า: มุมมน 216">
            <a:extLst>
              <a:ext uri="{FF2B5EF4-FFF2-40B4-BE49-F238E27FC236}">
                <a16:creationId xmlns:a16="http://schemas.microsoft.com/office/drawing/2014/main" id="{98514DC8-80CA-40BB-BF17-BFE48CA0EA20}"/>
              </a:ext>
            </a:extLst>
          </p:cNvPr>
          <p:cNvSpPr/>
          <p:nvPr/>
        </p:nvSpPr>
        <p:spPr>
          <a:xfrm>
            <a:off x="10224773" y="2037444"/>
            <a:ext cx="1895383" cy="432000"/>
          </a:xfrm>
          <a:prstGeom prst="roundRect">
            <a:avLst/>
          </a:prstGeom>
          <a:gradFill>
            <a:gsLst>
              <a:gs pos="0">
                <a:srgbClr val="009900"/>
              </a:gs>
              <a:gs pos="50000">
                <a:srgbClr val="008000"/>
              </a:gs>
              <a:gs pos="100000">
                <a:srgbClr val="006600"/>
              </a:gs>
            </a:gsLst>
          </a:gra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0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งานสอบสวน</a:t>
            </a:r>
          </a:p>
        </p:txBody>
      </p:sp>
      <p:sp>
        <p:nvSpPr>
          <p:cNvPr id="220" name="สี่เหลี่ยมผืนผ้า: มุมมน 219">
            <a:extLst>
              <a:ext uri="{FF2B5EF4-FFF2-40B4-BE49-F238E27FC236}">
                <a16:creationId xmlns:a16="http://schemas.microsoft.com/office/drawing/2014/main" id="{37DE909C-DD0B-47A0-967D-B6B578D7F925}"/>
              </a:ext>
            </a:extLst>
          </p:cNvPr>
          <p:cNvSpPr/>
          <p:nvPr/>
        </p:nvSpPr>
        <p:spPr>
          <a:xfrm>
            <a:off x="8257148" y="1446163"/>
            <a:ext cx="1895383" cy="432000"/>
          </a:xfrm>
          <a:prstGeom prst="roundRect">
            <a:avLst/>
          </a:prstGeom>
          <a:gradFill>
            <a:gsLst>
              <a:gs pos="0">
                <a:srgbClr val="FF3300"/>
              </a:gs>
              <a:gs pos="50000">
                <a:srgbClr val="FF0000"/>
              </a:gs>
              <a:gs pos="100000">
                <a:srgbClr val="CC0000"/>
              </a:gs>
            </a:gsLst>
          </a:gradFill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0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รองผู้กำกับการสืบสวน</a:t>
            </a:r>
          </a:p>
        </p:txBody>
      </p:sp>
      <p:sp>
        <p:nvSpPr>
          <p:cNvPr id="221" name="สี่เหลี่ยมผืนผ้า: มุมมน 220">
            <a:extLst>
              <a:ext uri="{FF2B5EF4-FFF2-40B4-BE49-F238E27FC236}">
                <a16:creationId xmlns:a16="http://schemas.microsoft.com/office/drawing/2014/main" id="{B63FB6DC-25E3-4D7E-A360-8DBD88EE452E}"/>
              </a:ext>
            </a:extLst>
          </p:cNvPr>
          <p:cNvSpPr/>
          <p:nvPr/>
        </p:nvSpPr>
        <p:spPr>
          <a:xfrm>
            <a:off x="10224773" y="1380848"/>
            <a:ext cx="1895383" cy="432000"/>
          </a:xfrm>
          <a:prstGeom prst="roundRect">
            <a:avLst/>
          </a:prstGeom>
          <a:gradFill>
            <a:gsLst>
              <a:gs pos="0">
                <a:srgbClr val="FF3300"/>
              </a:gs>
              <a:gs pos="50000">
                <a:srgbClr val="FF0000"/>
              </a:gs>
              <a:gs pos="100000">
                <a:srgbClr val="CC0000"/>
              </a:gs>
            </a:gsLst>
          </a:gradFill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0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รองผู้กำกับการสอบสวน</a:t>
            </a:r>
          </a:p>
        </p:txBody>
      </p:sp>
      <p:pic>
        <p:nvPicPr>
          <p:cNvPr id="45" name="Picture 9">
            <a:extLst>
              <a:ext uri="{FF2B5EF4-FFF2-40B4-BE49-F238E27FC236}">
                <a16:creationId xmlns:a16="http://schemas.microsoft.com/office/drawing/2014/main" id="{07723E98-AFE9-646D-68D1-83A7311C7D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08147" y="-22586"/>
            <a:ext cx="968267" cy="1037589"/>
          </a:xfrm>
          <a:prstGeom prst="rect">
            <a:avLst/>
          </a:prstGeom>
        </p:spPr>
      </p:pic>
      <p:sp>
        <p:nvSpPr>
          <p:cNvPr id="2" name="สี่เหลี่ยมผืนผ้า 1">
            <a:extLst>
              <a:ext uri="{FF2B5EF4-FFF2-40B4-BE49-F238E27FC236}">
                <a16:creationId xmlns:a16="http://schemas.microsoft.com/office/drawing/2014/main" id="{7EA899A9-8E4F-64B9-1AD8-04D42BC0BB6A}"/>
              </a:ext>
            </a:extLst>
          </p:cNvPr>
          <p:cNvSpPr/>
          <p:nvPr/>
        </p:nvSpPr>
        <p:spPr>
          <a:xfrm>
            <a:off x="10265184" y="6394298"/>
            <a:ext cx="1711230" cy="26381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ข้อมูล 1 มกราคม 2568</a:t>
            </a:r>
            <a:endParaRPr lang="en-US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6" name="สี่เหลี่ยมผืนผ้า: มุมมน 5">
            <a:extLst>
              <a:ext uri="{FF2B5EF4-FFF2-40B4-BE49-F238E27FC236}">
                <a16:creationId xmlns:a16="http://schemas.microsoft.com/office/drawing/2014/main" id="{54A6D224-1A87-8E4C-4FF7-27A7F5792C08}"/>
              </a:ext>
            </a:extLst>
          </p:cNvPr>
          <p:cNvSpPr/>
          <p:nvPr/>
        </p:nvSpPr>
        <p:spPr>
          <a:xfrm>
            <a:off x="3384923" y="51290"/>
            <a:ext cx="4880755" cy="497325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โครงสร้างลักษณะงานภายในสถานี แบ่งเป็น 5 สายงาน</a:t>
            </a:r>
            <a:endParaRPr lang="en-US" sz="2400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481424844"/>
      </p:ext>
    </p:extLst>
  </p:cSld>
  <p:clrMapOvr>
    <a:masterClrMapping/>
  </p:clrMapOvr>
</p:sld>
</file>

<file path=ppt/theme/theme1.xml><?xml version="1.0" encoding="utf-8"?>
<a:theme xmlns:a="http://schemas.openxmlformats.org/drawingml/2006/main" name="เส้นบาง">
  <a:themeElements>
    <a:clrScheme name="เส้นบาง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เส้นบาง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เส้นบาง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1174</TotalTime>
  <Words>706</Words>
  <Application>Microsoft Office PowerPoint</Application>
  <PresentationFormat>แบบจอกว้าง</PresentationFormat>
  <Paragraphs>133</Paragraphs>
  <Slides>2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3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2</vt:i4>
      </vt:variant>
    </vt:vector>
  </HeadingPairs>
  <TitlesOfParts>
    <vt:vector size="6" baseType="lpstr">
      <vt:lpstr>Century Gothic</vt:lpstr>
      <vt:lpstr>TH SarabunIT๙</vt:lpstr>
      <vt:lpstr>Wingdings 3</vt:lpstr>
      <vt:lpstr>เส้นบาง</vt:lpstr>
      <vt:lpstr>งานนำเสนอ PowerPoint</vt:lpstr>
      <vt:lpstr>งานนำเสนอ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User</dc:creator>
  <cp:lastModifiedBy>LUCK</cp:lastModifiedBy>
  <cp:revision>95</cp:revision>
  <dcterms:created xsi:type="dcterms:W3CDTF">2023-01-13T04:41:26Z</dcterms:created>
  <dcterms:modified xsi:type="dcterms:W3CDTF">2025-03-18T02:55:58Z</dcterms:modified>
</cp:coreProperties>
</file>